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5"/>
  </p:notesMasterIdLst>
  <p:handoutMasterIdLst>
    <p:handoutMasterId r:id="rId26"/>
  </p:handoutMasterIdLst>
  <p:sldIdLst>
    <p:sldId id="375" r:id="rId5"/>
    <p:sldId id="376" r:id="rId6"/>
    <p:sldId id="377" r:id="rId7"/>
    <p:sldId id="380" r:id="rId8"/>
    <p:sldId id="394" r:id="rId9"/>
    <p:sldId id="397" r:id="rId10"/>
    <p:sldId id="395" r:id="rId11"/>
    <p:sldId id="408" r:id="rId12"/>
    <p:sldId id="382" r:id="rId13"/>
    <p:sldId id="398" r:id="rId14"/>
    <p:sldId id="402" r:id="rId15"/>
    <p:sldId id="405" r:id="rId16"/>
    <p:sldId id="400" r:id="rId17"/>
    <p:sldId id="399" r:id="rId18"/>
    <p:sldId id="401" r:id="rId19"/>
    <p:sldId id="404" r:id="rId20"/>
    <p:sldId id="403" r:id="rId21"/>
    <p:sldId id="407" r:id="rId22"/>
    <p:sldId id="391" r:id="rId23"/>
    <p:sldId id="406" r:id="rId2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CCA202"/>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79" d="100"/>
          <a:sy n="79" d="100"/>
        </p:scale>
        <p:origin x="424" y="7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029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pic>
        <p:nvPicPr>
          <p:cNvPr id="6" name="Picture 5">
            <a:extLst>
              <a:ext uri="{FF2B5EF4-FFF2-40B4-BE49-F238E27FC236}">
                <a16:creationId xmlns:a16="http://schemas.microsoft.com/office/drawing/2014/main" id="{BF501972-5480-4F5E-8E21-D54CA52D08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9923" y="6521035"/>
            <a:ext cx="285714" cy="285714"/>
          </a:xfrm>
          <a:prstGeom prst="rect">
            <a:avLst/>
          </a:prstGeom>
        </p:spPr>
      </p:pic>
      <p:sp>
        <p:nvSpPr>
          <p:cNvPr id="8" name="TextBox 7">
            <a:extLst>
              <a:ext uri="{FF2B5EF4-FFF2-40B4-BE49-F238E27FC236}">
                <a16:creationId xmlns:a16="http://schemas.microsoft.com/office/drawing/2014/main" id="{48F559C9-5D22-41C3-A63C-0F606C347176}"/>
              </a:ext>
            </a:extLst>
          </p:cNvPr>
          <p:cNvSpPr txBox="1"/>
          <p:nvPr userDrawn="1"/>
        </p:nvSpPr>
        <p:spPr>
          <a:xfrm>
            <a:off x="6707535" y="6377019"/>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r>
              <a:rPr lang="en-US" sz="2000" dirty="0" err="1">
                <a:solidFill>
                  <a:schemeClr val="bg1"/>
                </a:solidFill>
              </a:rPr>
              <a:t>giuleon</a:t>
            </a:r>
            <a:endParaRPr lang="en-GB" sz="2000" dirty="0" err="1">
              <a:solidFill>
                <a:schemeClr val="bg1"/>
              </a:solidFill>
            </a:endParaRPr>
          </a:p>
        </p:txBody>
      </p:sp>
      <p:sp>
        <p:nvSpPr>
          <p:cNvPr id="10" name="TextBox 9">
            <a:extLst>
              <a:ext uri="{FF2B5EF4-FFF2-40B4-BE49-F238E27FC236}">
                <a16:creationId xmlns:a16="http://schemas.microsoft.com/office/drawing/2014/main" id="{EEBAF116-00E4-4212-A1C2-F7DC3B3F935D}"/>
              </a:ext>
            </a:extLst>
          </p:cNvPr>
          <p:cNvSpPr txBox="1"/>
          <p:nvPr userDrawn="1"/>
        </p:nvSpPr>
        <p:spPr>
          <a:xfrm>
            <a:off x="8750988" y="6377019"/>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delucagiuliano.com</a:t>
            </a:r>
            <a:endParaRPr lang="en-GB" sz="2000" dirty="0" err="1">
              <a:solidFill>
                <a:schemeClr val="bg1"/>
              </a:solidFill>
            </a:endParaRP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tiff"/><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tiff"/></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emf"/><Relationship Id="rId1" Type="http://schemas.openxmlformats.org/officeDocument/2006/relationships/slideLayout" Target="../slideLayouts/slideLayout2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emf"/><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43.png"/><Relationship Id="rId4" Type="http://schemas.openxmlformats.org/officeDocument/2006/relationships/image" Target="../media/image51.emf"/><Relationship Id="rId9" Type="http://schemas.openxmlformats.org/officeDocument/2006/relationships/image" Target="../media/image56.png"/><Relationship Id="rId1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Modern site and Teams provisioning across a Bot, </a:t>
            </a:r>
            <a:r>
              <a:rPr lang="en-US" dirty="0" err="1"/>
              <a:t>SPFx</a:t>
            </a:r>
            <a:r>
              <a:rPr lang="en-US" dirty="0"/>
              <a:t>, Azure Function and Microsoft Flow</a:t>
            </a:r>
          </a:p>
        </p:txBody>
      </p:sp>
      <p:sp>
        <p:nvSpPr>
          <p:cNvPr id="3" name="Marcador de texto 2"/>
          <p:cNvSpPr>
            <a:spLocks noGrp="1"/>
          </p:cNvSpPr>
          <p:nvPr>
            <p:ph type="body" sz="quarter" idx="11"/>
          </p:nvPr>
        </p:nvSpPr>
        <p:spPr/>
        <p:txBody>
          <a:bodyPr/>
          <a:lstStyle/>
          <a:p>
            <a:r>
              <a:rPr lang="en-US" dirty="0"/>
              <a:t>Giuliano De Luca</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30346" y="287267"/>
            <a:ext cx="5434948" cy="559024"/>
          </a:xfrm>
        </p:spPr>
        <p:txBody>
          <a:bodyPr/>
          <a:lstStyle/>
          <a:p>
            <a:r>
              <a:rPr lang="en-US" sz="4000" dirty="0"/>
              <a:t>What is a Bot?</a:t>
            </a:r>
            <a:endParaRPr lang="en-GB" sz="4000"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5368" b="5368"/>
          <a:stretch>
            <a:fillRect/>
          </a:stretch>
        </p:blipFill>
        <p:spPr>
          <a:xfrm>
            <a:off x="880946" y="2174488"/>
            <a:ext cx="4076368" cy="4683512"/>
          </a:xfrm>
        </p:spPr>
      </p:pic>
      <p:sp>
        <p:nvSpPr>
          <p:cNvPr id="7" name="Content Placeholder 6"/>
          <p:cNvSpPr>
            <a:spLocks noGrp="1"/>
          </p:cNvSpPr>
          <p:nvPr>
            <p:ph sz="quarter" idx="13"/>
          </p:nvPr>
        </p:nvSpPr>
        <p:spPr>
          <a:xfrm>
            <a:off x="6219711" y="1181437"/>
            <a:ext cx="5445583" cy="5389296"/>
          </a:xfrm>
        </p:spPr>
        <p:txBody>
          <a:bodyPr/>
          <a:lstStyle/>
          <a:p>
            <a:pPr marL="285750" indent="-285750">
              <a:buFont typeface="Arial" panose="020B0604020202020204" pitchFamily="34" charset="0"/>
              <a:buChar char="•"/>
            </a:pPr>
            <a:r>
              <a:rPr lang="en-US" sz="2000" dirty="0">
                <a:solidFill>
                  <a:schemeClr val="bg1"/>
                </a:solidFill>
              </a:rPr>
              <a:t>A bot is an app that users interact with in a conversational way using text, graphics (cards), or speech.</a:t>
            </a:r>
          </a:p>
          <a:p>
            <a:pPr marL="285750" indent="-285750">
              <a:buFont typeface="Arial" panose="020B0604020202020204" pitchFamily="34" charset="0"/>
              <a:buChar char="•"/>
            </a:pPr>
            <a:r>
              <a:rPr lang="en-US" sz="2000" dirty="0">
                <a:solidFill>
                  <a:schemeClr val="bg1"/>
                </a:solidFill>
              </a:rPr>
              <a:t>Web Service</a:t>
            </a:r>
          </a:p>
          <a:p>
            <a:pPr marL="285750" indent="-285750">
              <a:buFont typeface="Arial" panose="020B0604020202020204" pitchFamily="34" charset="0"/>
              <a:buChar char="•"/>
            </a:pPr>
            <a:r>
              <a:rPr lang="en-US" sz="2000" dirty="0">
                <a:solidFill>
                  <a:schemeClr val="bg1"/>
                </a:solidFill>
              </a:rPr>
              <a:t>Build your Bot with the language that you prefer C# or Node.js.</a:t>
            </a:r>
          </a:p>
          <a:p>
            <a:pPr marL="285750" indent="-285750">
              <a:buFont typeface="Arial" panose="020B0604020202020204" pitchFamily="34" charset="0"/>
              <a:buChar char="•"/>
            </a:pPr>
            <a:r>
              <a:rPr lang="en-US" sz="2000" dirty="0">
                <a:solidFill>
                  <a:schemeClr val="bg1"/>
                </a:solidFill>
              </a:rPr>
              <a:t>Implement AI across Microsoft Cognitive Services.</a:t>
            </a:r>
          </a:p>
          <a:p>
            <a:pPr marL="285750" indent="-285750">
              <a:buFont typeface="Arial" panose="020B0604020202020204" pitchFamily="34" charset="0"/>
              <a:buChar char="•"/>
            </a:pPr>
            <a:r>
              <a:rPr lang="en-US" sz="2000" dirty="0">
                <a:solidFill>
                  <a:schemeClr val="bg1"/>
                </a:solidFill>
              </a:rPr>
              <a:t>Bot Framework Emulator</a:t>
            </a:r>
          </a:p>
          <a:p>
            <a:pPr marL="285750" indent="-285750">
              <a:buFont typeface="Arial" panose="020B0604020202020204" pitchFamily="34" charset="0"/>
              <a:buChar char="•"/>
            </a:pPr>
            <a:r>
              <a:rPr lang="en-US" sz="2000" dirty="0">
                <a:solidFill>
                  <a:schemeClr val="bg1"/>
                </a:solidFill>
              </a:rPr>
              <a:t>Make use of a native UI with Adaptive Cards</a:t>
            </a:r>
          </a:p>
          <a:p>
            <a:pPr marL="285750" indent="-285750">
              <a:buFont typeface="Arial" panose="020B0604020202020204" pitchFamily="34" charset="0"/>
              <a:buChar char="•"/>
            </a:pPr>
            <a:r>
              <a:rPr lang="en-US" sz="2000" dirty="0">
                <a:solidFill>
                  <a:schemeClr val="bg1"/>
                </a:solidFill>
              </a:rPr>
              <a:t>Enable the conversation with Channels</a:t>
            </a:r>
            <a:endParaRPr lang="en-GB" sz="2000" dirty="0">
              <a:solidFill>
                <a:schemeClr val="bg1"/>
              </a:solidFill>
            </a:endParaRPr>
          </a:p>
        </p:txBody>
      </p:sp>
      <p:pic>
        <p:nvPicPr>
          <p:cNvPr id="6" name="Picture 5">
            <a:extLst>
              <a:ext uri="{FF2B5EF4-FFF2-40B4-BE49-F238E27FC236}">
                <a16:creationId xmlns:a16="http://schemas.microsoft.com/office/drawing/2014/main" id="{62D7D545-205E-4970-B397-8A8ADF8D160E}"/>
              </a:ext>
            </a:extLst>
          </p:cNvPr>
          <p:cNvPicPr>
            <a:picLocks noChangeAspect="1"/>
          </p:cNvPicPr>
          <p:nvPr/>
        </p:nvPicPr>
        <p:blipFill>
          <a:blip r:embed="rId3"/>
          <a:stretch>
            <a:fillRect/>
          </a:stretch>
        </p:blipFill>
        <p:spPr>
          <a:xfrm>
            <a:off x="6543832" y="5012610"/>
            <a:ext cx="5121462" cy="1372007"/>
          </a:xfrm>
          <a:prstGeom prst="rect">
            <a:avLst/>
          </a:prstGeom>
        </p:spPr>
      </p:pic>
    </p:spTree>
    <p:extLst>
      <p:ext uri="{BB962C8B-B14F-4D97-AF65-F5344CB8AC3E}">
        <p14:creationId xmlns:p14="http://schemas.microsoft.com/office/powerpoint/2010/main" val="294187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9711" y="231649"/>
            <a:ext cx="5434948" cy="609398"/>
          </a:xfrm>
        </p:spPr>
        <p:txBody>
          <a:bodyPr/>
          <a:lstStyle/>
          <a:p>
            <a:r>
              <a:rPr lang="en-US" sz="4000" dirty="0"/>
              <a:t>SharePoint Framework</a:t>
            </a:r>
            <a:endParaRPr lang="en-GB" sz="4000" dirty="0"/>
          </a:p>
        </p:txBody>
      </p:sp>
      <p:sp>
        <p:nvSpPr>
          <p:cNvPr id="3" name="Content Placeholder 2"/>
          <p:cNvSpPr>
            <a:spLocks noGrp="1"/>
          </p:cNvSpPr>
          <p:nvPr>
            <p:ph sz="quarter" idx="13"/>
          </p:nvPr>
        </p:nvSpPr>
        <p:spPr>
          <a:xfrm>
            <a:off x="6209076" y="1089064"/>
            <a:ext cx="5445583" cy="4271606"/>
          </a:xfrm>
        </p:spPr>
        <p:txBody>
          <a:bodyPr/>
          <a:lstStyle/>
          <a:p>
            <a:pPr marL="285750" indent="-285750">
              <a:buFont typeface="Arial" panose="020B0604020202020204" pitchFamily="34" charset="0"/>
              <a:buChar char="•"/>
            </a:pPr>
            <a:r>
              <a:rPr lang="en-GB" sz="2000" dirty="0">
                <a:solidFill>
                  <a:schemeClr val="bg1"/>
                </a:solidFill>
              </a:rPr>
              <a:t>Modern client-side development</a:t>
            </a:r>
          </a:p>
          <a:p>
            <a:pPr marL="285750" indent="-285750">
              <a:buFont typeface="Arial" panose="020B0604020202020204" pitchFamily="34" charset="0"/>
              <a:buChar char="•"/>
            </a:pPr>
            <a:r>
              <a:rPr lang="en-US" sz="2000" dirty="0">
                <a:solidFill>
                  <a:schemeClr val="bg1"/>
                </a:solidFill>
                <a:cs typeface="Segoe UI Semilight" panose="020B0402040204020203" pitchFamily="34" charset="0"/>
              </a:rPr>
              <a:t>Lightweight web and mobile</a:t>
            </a:r>
          </a:p>
          <a:p>
            <a:pPr marL="285750" indent="-285750">
              <a:buFont typeface="Arial" panose="020B0604020202020204" pitchFamily="34" charset="0"/>
              <a:buChar char="•"/>
            </a:pPr>
            <a:r>
              <a:rPr lang="en-US" sz="2000" dirty="0">
                <a:solidFill>
                  <a:schemeClr val="bg1"/>
                </a:solidFill>
                <a:cs typeface="Segoe UI Semilight" panose="020B0402040204020203" pitchFamily="34" charset="0"/>
              </a:rPr>
              <a:t>Powers our own experiences</a:t>
            </a:r>
          </a:p>
          <a:p>
            <a:pPr marL="285750" indent="-285750">
              <a:buFont typeface="Arial" panose="020B0604020202020204" pitchFamily="34" charset="0"/>
              <a:buChar char="•"/>
            </a:pPr>
            <a:r>
              <a:rPr lang="en-US" sz="2000" dirty="0">
                <a:solidFill>
                  <a:schemeClr val="bg1"/>
                </a:solidFill>
                <a:cs typeface="Segoe UI Semilight" panose="020B0402040204020203" pitchFamily="34" charset="0"/>
              </a:rPr>
              <a:t>Backward compatible</a:t>
            </a:r>
          </a:p>
          <a:p>
            <a:pPr marL="285750" indent="-285750">
              <a:buFont typeface="Arial" panose="020B0604020202020204" pitchFamily="34" charset="0"/>
              <a:buChar char="•"/>
            </a:pPr>
            <a:r>
              <a:rPr lang="en-US" sz="2000" dirty="0">
                <a:solidFill>
                  <a:schemeClr val="bg1"/>
                </a:solidFill>
                <a:cs typeface="Segoe UI Semilight" panose="020B0402040204020203" pitchFamily="34" charset="0"/>
              </a:rPr>
              <a:t>Supports open source tools </a:t>
            </a:r>
            <a:br>
              <a:rPr lang="en-US" sz="2000" dirty="0">
                <a:solidFill>
                  <a:schemeClr val="bg1"/>
                </a:solidFill>
                <a:cs typeface="Segoe UI Semilight" panose="020B0402040204020203" pitchFamily="34" charset="0"/>
              </a:rPr>
            </a:br>
            <a:r>
              <a:rPr lang="en-US" sz="2000" dirty="0">
                <a:solidFill>
                  <a:schemeClr val="bg1"/>
                </a:solidFill>
                <a:cs typeface="Segoe UI Semilight" panose="020B0402040204020203" pitchFamily="34" charset="0"/>
              </a:rPr>
              <a:t>and JavaScript web frameworks</a:t>
            </a:r>
          </a:p>
          <a:p>
            <a:pPr marL="285750" indent="-285750">
              <a:buFont typeface="Arial" panose="020B0604020202020204" pitchFamily="34" charset="0"/>
              <a:buChar char="•"/>
            </a:pPr>
            <a:r>
              <a:rPr lang="en-US" sz="2000" dirty="0">
                <a:solidFill>
                  <a:schemeClr val="bg1"/>
                </a:solidFill>
                <a:cs typeface="Segoe UI Semilight" panose="020B0402040204020203" pitchFamily="34" charset="0"/>
              </a:rPr>
              <a:t>Client Side Web Parts</a:t>
            </a:r>
          </a:p>
          <a:p>
            <a:pPr marL="285750" indent="-285750">
              <a:buFont typeface="Arial" panose="020B0604020202020204" pitchFamily="34" charset="0"/>
              <a:buChar char="•"/>
            </a:pPr>
            <a:r>
              <a:rPr lang="en-US" sz="2000" dirty="0" err="1">
                <a:solidFill>
                  <a:schemeClr val="bg1"/>
                </a:solidFill>
                <a:cs typeface="Segoe UI Semilight" panose="020B0402040204020203" pitchFamily="34" charset="0"/>
              </a:rPr>
              <a:t>SPFx</a:t>
            </a:r>
            <a:r>
              <a:rPr lang="en-US" sz="2000" dirty="0">
                <a:solidFill>
                  <a:schemeClr val="bg1"/>
                </a:solidFill>
                <a:cs typeface="Segoe UI Semilight" panose="020B0402040204020203" pitchFamily="34" charset="0"/>
              </a:rPr>
              <a:t> Extension</a:t>
            </a:r>
          </a:p>
          <a:p>
            <a:pPr marL="971613" lvl="1" indent="-285750">
              <a:buFont typeface="Arial" panose="020B0604020202020204" pitchFamily="34" charset="0"/>
              <a:buChar char="•"/>
            </a:pPr>
            <a:r>
              <a:rPr lang="en-US" sz="2075" dirty="0">
                <a:solidFill>
                  <a:schemeClr val="bg1"/>
                </a:solidFill>
                <a:cs typeface="Segoe UI Semilight" panose="020B0402040204020203" pitchFamily="34" charset="0"/>
              </a:rPr>
              <a:t>Application Customizer</a:t>
            </a:r>
          </a:p>
          <a:p>
            <a:pPr marL="971613" lvl="1" indent="-285750">
              <a:buFont typeface="Arial" panose="020B0604020202020204" pitchFamily="34" charset="0"/>
              <a:buChar char="•"/>
            </a:pPr>
            <a:r>
              <a:rPr lang="en-US" sz="2075" dirty="0">
                <a:solidFill>
                  <a:schemeClr val="bg1"/>
                </a:solidFill>
                <a:cs typeface="Segoe UI Semilight" panose="020B0402040204020203" pitchFamily="34" charset="0"/>
              </a:rPr>
              <a:t>Field Customizer</a:t>
            </a:r>
          </a:p>
          <a:p>
            <a:pPr marL="971613" lvl="1" indent="-285750">
              <a:buFont typeface="Arial" panose="020B0604020202020204" pitchFamily="34" charset="0"/>
              <a:buChar char="•"/>
            </a:pPr>
            <a:r>
              <a:rPr lang="en-US" sz="2075" dirty="0">
                <a:solidFill>
                  <a:schemeClr val="bg1"/>
                </a:solidFill>
                <a:cs typeface="Segoe UI Semilight" panose="020B0402040204020203" pitchFamily="34" charset="0"/>
              </a:rPr>
              <a:t>Command Sets</a:t>
            </a:r>
          </a:p>
        </p:txBody>
      </p:sp>
      <p:sp>
        <p:nvSpPr>
          <p:cNvPr id="5" name="TextBox 4"/>
          <p:cNvSpPr txBox="1"/>
          <p:nvPr/>
        </p:nvSpPr>
        <p:spPr>
          <a:xfrm>
            <a:off x="423749" y="2162353"/>
            <a:ext cx="931986"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S</a:t>
            </a:r>
            <a:endParaRPr lang="en-GB" sz="13800" spc="-70" dirty="0">
              <a:gradFill>
                <a:gsLst>
                  <a:gs pos="2917">
                    <a:schemeClr val="bg2"/>
                  </a:gs>
                  <a:gs pos="95000">
                    <a:schemeClr val="bg2"/>
                  </a:gs>
                </a:gsLst>
                <a:lin ang="5400000" scaled="0"/>
              </a:gradFill>
            </a:endParaRPr>
          </a:p>
        </p:txBody>
      </p:sp>
      <p:sp>
        <p:nvSpPr>
          <p:cNvPr id="6" name="TextBox 5"/>
          <p:cNvSpPr txBox="1"/>
          <p:nvPr/>
        </p:nvSpPr>
        <p:spPr>
          <a:xfrm>
            <a:off x="1229751" y="2162353"/>
            <a:ext cx="981679"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P</a:t>
            </a:r>
            <a:endParaRPr lang="en-GB" sz="13800" spc="-70" dirty="0">
              <a:gradFill>
                <a:gsLst>
                  <a:gs pos="2917">
                    <a:schemeClr val="bg2"/>
                  </a:gs>
                  <a:gs pos="95000">
                    <a:schemeClr val="bg2"/>
                  </a:gs>
                </a:gsLst>
                <a:lin ang="5400000" scaled="0"/>
              </a:gradFill>
            </a:endParaRPr>
          </a:p>
        </p:txBody>
      </p:sp>
      <p:sp>
        <p:nvSpPr>
          <p:cNvPr id="7" name="TextBox 6"/>
          <p:cNvSpPr txBox="1"/>
          <p:nvPr/>
        </p:nvSpPr>
        <p:spPr>
          <a:xfrm>
            <a:off x="2085446" y="2162353"/>
            <a:ext cx="855042"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F</a:t>
            </a:r>
            <a:endParaRPr lang="en-GB" sz="13800" spc="-70" dirty="0">
              <a:gradFill>
                <a:gsLst>
                  <a:gs pos="2917">
                    <a:schemeClr val="bg2"/>
                  </a:gs>
                  <a:gs pos="95000">
                    <a:schemeClr val="bg2"/>
                  </a:gs>
                </a:gsLst>
                <a:lin ang="5400000" scaled="0"/>
              </a:gradFill>
            </a:endParaRPr>
          </a:p>
        </p:txBody>
      </p:sp>
      <p:sp>
        <p:nvSpPr>
          <p:cNvPr id="8" name="TextBox 7"/>
          <p:cNvSpPr txBox="1"/>
          <p:nvPr/>
        </p:nvSpPr>
        <p:spPr>
          <a:xfrm>
            <a:off x="3921796" y="2162353"/>
            <a:ext cx="1034579"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X</a:t>
            </a:r>
            <a:endParaRPr lang="en-GB" sz="138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57202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par>
                          <p:cTn id="23" fill="hold">
                            <p:stCondLst>
                              <p:cond delay="1000"/>
                            </p:stCondLst>
                            <p:childTnLst>
                              <p:par>
                                <p:cTn id="24" presetID="1" presetClass="entr" presetSubtype="0" fill="hold" grpId="1"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1000"/>
                            </p:stCondLst>
                            <p:childTnLst>
                              <p:par>
                                <p:cTn id="27" presetID="6" presetClass="emph" presetSubtype="0" fill="hold" grpId="0" nodeType="afterEffect">
                                  <p:stCondLst>
                                    <p:cond delay="0"/>
                                  </p:stCondLst>
                                  <p:childTnLst>
                                    <p:animScale>
                                      <p:cBhvr>
                                        <p:cTn id="28" dur="2000" fill="hold"/>
                                        <p:tgtEl>
                                          <p:spTgt spid="8"/>
                                        </p:tgtEl>
                                      </p:cBhvr>
                                      <p:by x="70000" y="70000"/>
                                    </p:animScale>
                                  </p:childTnLst>
                                </p:cTn>
                              </p:par>
                              <p:par>
                                <p:cTn id="29" presetID="50" presetClass="path" presetSubtype="0" accel="50000" decel="50000" fill="hold" grpId="2" nodeType="withEffect">
                                  <p:stCondLst>
                                    <p:cond delay="0"/>
                                  </p:stCondLst>
                                  <p:childTnLst>
                                    <p:animMotion origin="layout" path="M -2.5E-6 1.11111E-6 L -0.04544 1.11111E-6 C -0.06562 1.11111E-6 -0.09062 0.00463 -0.09062 0.00856 L -0.09062 0.01759 " pathEditMode="relative" rAng="0" ptsTypes="AAAA">
                                      <p:cBhvr>
                                        <p:cTn id="30" dur="2000" fill="hold"/>
                                        <p:tgtEl>
                                          <p:spTgt spid="8"/>
                                        </p:tgtEl>
                                        <p:attrNameLst>
                                          <p:attrName>ppt_x</p:attrName>
                                          <p:attrName>ppt_y</p:attrName>
                                        </p:attrNameLst>
                                      </p:cBhvr>
                                      <p:rCtr x="-4531"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16025-5AE4-442C-9B63-4979B9626EA7}"/>
              </a:ext>
            </a:extLst>
          </p:cNvPr>
          <p:cNvSpPr>
            <a:spLocks noGrp="1"/>
          </p:cNvSpPr>
          <p:nvPr>
            <p:ph type="body" idx="1"/>
          </p:nvPr>
        </p:nvSpPr>
        <p:spPr>
          <a:xfrm>
            <a:off x="6219711" y="138649"/>
            <a:ext cx="5472168" cy="1178442"/>
          </a:xfrm>
        </p:spPr>
        <p:txBody>
          <a:bodyPr/>
          <a:lstStyle/>
          <a:p>
            <a:r>
              <a:rPr lang="it-IT" sz="4000" dirty="0"/>
              <a:t>SharePoint Framework Toolchain</a:t>
            </a:r>
          </a:p>
          <a:p>
            <a:endParaRPr lang="it-IT" sz="4000" dirty="0"/>
          </a:p>
        </p:txBody>
      </p:sp>
      <p:sp>
        <p:nvSpPr>
          <p:cNvPr id="3" name="Content Placeholder 2">
            <a:extLst>
              <a:ext uri="{FF2B5EF4-FFF2-40B4-BE49-F238E27FC236}">
                <a16:creationId xmlns:a16="http://schemas.microsoft.com/office/drawing/2014/main" id="{42B4D092-06C5-4021-86D4-20419E556238}"/>
              </a:ext>
            </a:extLst>
          </p:cNvPr>
          <p:cNvSpPr>
            <a:spLocks noGrp="1"/>
          </p:cNvSpPr>
          <p:nvPr>
            <p:ph sz="quarter" idx="13"/>
          </p:nvPr>
        </p:nvSpPr>
        <p:spPr>
          <a:xfrm>
            <a:off x="6246296" y="1485000"/>
            <a:ext cx="5445583" cy="4888014"/>
          </a:xfrm>
        </p:spPr>
        <p:txBody>
          <a:bodyPr/>
          <a:lstStyle/>
          <a:p>
            <a:r>
              <a:rPr lang="en-US" sz="2000" dirty="0">
                <a:solidFill>
                  <a:schemeClr val="bg1"/>
                </a:solidFill>
              </a:rPr>
              <a:t>Tooling</a:t>
            </a:r>
          </a:p>
          <a:p>
            <a:pPr marL="685800" lvl="1" indent="-342900">
              <a:buFont typeface="Arial" panose="020B0604020202020204" pitchFamily="34" charset="0"/>
              <a:buChar char="•"/>
            </a:pPr>
            <a:r>
              <a:rPr lang="en-US" sz="2000" dirty="0">
                <a:solidFill>
                  <a:schemeClr val="bg1"/>
                </a:solidFill>
              </a:rPr>
              <a:t>Node.js</a:t>
            </a:r>
          </a:p>
          <a:p>
            <a:pPr marL="685800" lvl="1" indent="-342900">
              <a:buFont typeface="Arial" panose="020B0604020202020204" pitchFamily="34" charset="0"/>
              <a:buChar char="•"/>
            </a:pPr>
            <a:r>
              <a:rPr lang="en-US" sz="2000" dirty="0">
                <a:solidFill>
                  <a:schemeClr val="bg1"/>
                </a:solidFill>
              </a:rPr>
              <a:t>Yeoman</a:t>
            </a:r>
          </a:p>
          <a:p>
            <a:pPr marL="685800" lvl="1" indent="-342900">
              <a:buFont typeface="Arial" panose="020B0604020202020204" pitchFamily="34" charset="0"/>
              <a:buChar char="•"/>
            </a:pPr>
            <a:r>
              <a:rPr lang="en-US" sz="2000" dirty="0">
                <a:solidFill>
                  <a:schemeClr val="bg1"/>
                </a:solidFill>
              </a:rPr>
              <a:t>Gulp</a:t>
            </a:r>
          </a:p>
          <a:p>
            <a:pPr marL="685800" lvl="1" indent="-342900">
              <a:buFont typeface="Arial" panose="020B0604020202020204" pitchFamily="34" charset="0"/>
              <a:buChar char="•"/>
            </a:pPr>
            <a:r>
              <a:rPr lang="en-US" sz="2000" dirty="0">
                <a:solidFill>
                  <a:schemeClr val="bg1"/>
                </a:solidFill>
              </a:rPr>
              <a:t>TypeScript</a:t>
            </a:r>
          </a:p>
          <a:p>
            <a:pPr marL="685800" lvl="1" indent="-342900">
              <a:buFont typeface="Arial" panose="020B0604020202020204" pitchFamily="34" charset="0"/>
              <a:buChar char="•"/>
            </a:pPr>
            <a:r>
              <a:rPr lang="en-US" sz="2000" dirty="0">
                <a:solidFill>
                  <a:schemeClr val="bg1"/>
                </a:solidFill>
              </a:rPr>
              <a:t>Visual Studio (Code)</a:t>
            </a:r>
          </a:p>
          <a:p>
            <a:r>
              <a:rPr lang="en-US" sz="2000" dirty="0">
                <a:solidFill>
                  <a:schemeClr val="bg1"/>
                </a:solidFill>
              </a:rPr>
              <a:t>Frameworks – Choose yours</a:t>
            </a:r>
          </a:p>
          <a:p>
            <a:pPr marL="685800" lvl="1" indent="-342900">
              <a:buFont typeface="Arial" panose="020B0604020202020204" pitchFamily="34" charset="0"/>
              <a:buChar char="•"/>
            </a:pPr>
            <a:r>
              <a:rPr lang="en-US" sz="2000" dirty="0">
                <a:solidFill>
                  <a:schemeClr val="bg1"/>
                </a:solidFill>
              </a:rPr>
              <a:t>React</a:t>
            </a:r>
          </a:p>
          <a:p>
            <a:pPr marL="685800" lvl="1" indent="-342900">
              <a:buFont typeface="Arial" panose="020B0604020202020204" pitchFamily="34" charset="0"/>
              <a:buChar char="•"/>
            </a:pPr>
            <a:r>
              <a:rPr lang="en-US" sz="2000" dirty="0">
                <a:solidFill>
                  <a:schemeClr val="bg1"/>
                </a:solidFill>
              </a:rPr>
              <a:t>Angular.js</a:t>
            </a:r>
          </a:p>
          <a:p>
            <a:pPr marL="685800" lvl="1" indent="-342900">
              <a:buFont typeface="Arial" panose="020B0604020202020204" pitchFamily="34" charset="0"/>
              <a:buChar char="•"/>
            </a:pPr>
            <a:r>
              <a:rPr lang="en-US" sz="2000" dirty="0">
                <a:solidFill>
                  <a:schemeClr val="bg1"/>
                </a:solidFill>
              </a:rPr>
              <a:t>Knockout </a:t>
            </a:r>
          </a:p>
          <a:p>
            <a:pPr marL="685800" lvl="1" indent="-342900">
              <a:buFont typeface="Arial" panose="020B0604020202020204" pitchFamily="34" charset="0"/>
              <a:buChar char="•"/>
            </a:pPr>
            <a:r>
              <a:rPr lang="en-US" sz="2000" dirty="0">
                <a:solidFill>
                  <a:schemeClr val="bg1"/>
                </a:solidFill>
              </a:rPr>
              <a:t>Etc.</a:t>
            </a:r>
          </a:p>
        </p:txBody>
      </p:sp>
      <p:pic>
        <p:nvPicPr>
          <p:cNvPr id="5" name="Picture 4">
            <a:extLst>
              <a:ext uri="{FF2B5EF4-FFF2-40B4-BE49-F238E27FC236}">
                <a16:creationId xmlns:a16="http://schemas.microsoft.com/office/drawing/2014/main" id="{EC0A3F6C-A3C6-4591-AB87-E09DF801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12" y="2262586"/>
            <a:ext cx="1610669" cy="1395339"/>
          </a:xfrm>
          <a:prstGeom prst="rect">
            <a:avLst/>
          </a:prstGeom>
        </p:spPr>
      </p:pic>
      <p:pic>
        <p:nvPicPr>
          <p:cNvPr id="6" name="Picture 5">
            <a:extLst>
              <a:ext uri="{FF2B5EF4-FFF2-40B4-BE49-F238E27FC236}">
                <a16:creationId xmlns:a16="http://schemas.microsoft.com/office/drawing/2014/main" id="{7AC3E4E4-BF85-4196-928E-8036D246E0A0}"/>
              </a:ext>
            </a:extLst>
          </p:cNvPr>
          <p:cNvPicPr>
            <a:picLocks noChangeAspect="1"/>
          </p:cNvPicPr>
          <p:nvPr/>
        </p:nvPicPr>
        <p:blipFill>
          <a:blip r:embed="rId3"/>
          <a:stretch>
            <a:fillRect/>
          </a:stretch>
        </p:blipFill>
        <p:spPr>
          <a:xfrm>
            <a:off x="4411877" y="905346"/>
            <a:ext cx="971127" cy="2182426"/>
          </a:xfrm>
          <a:prstGeom prst="rect">
            <a:avLst/>
          </a:prstGeom>
        </p:spPr>
      </p:pic>
      <p:pic>
        <p:nvPicPr>
          <p:cNvPr id="7" name="Picture 6">
            <a:extLst>
              <a:ext uri="{FF2B5EF4-FFF2-40B4-BE49-F238E27FC236}">
                <a16:creationId xmlns:a16="http://schemas.microsoft.com/office/drawing/2014/main" id="{FABD502E-4490-4419-AE99-991B0BB330B0}"/>
              </a:ext>
            </a:extLst>
          </p:cNvPr>
          <p:cNvPicPr>
            <a:picLocks noChangeAspect="1"/>
          </p:cNvPicPr>
          <p:nvPr/>
        </p:nvPicPr>
        <p:blipFill rotWithShape="1">
          <a:blip r:embed="rId4"/>
          <a:srcRect t="23763"/>
          <a:stretch/>
        </p:blipFill>
        <p:spPr>
          <a:xfrm>
            <a:off x="3671167" y="3903530"/>
            <a:ext cx="1885764" cy="529661"/>
          </a:xfrm>
          <a:prstGeom prst="rect">
            <a:avLst/>
          </a:prstGeom>
        </p:spPr>
      </p:pic>
      <p:pic>
        <p:nvPicPr>
          <p:cNvPr id="8" name="Picture 4" descr="http://red-badger.com/blog/wp-content/uploads/2015/04/react-logo-1000-transparent.png">
            <a:extLst>
              <a:ext uri="{FF2B5EF4-FFF2-40B4-BE49-F238E27FC236}">
                <a16:creationId xmlns:a16="http://schemas.microsoft.com/office/drawing/2014/main" id="{0CB7C8CD-F7B6-486D-8252-9F7C6761AD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809" y="4669587"/>
            <a:ext cx="1148722" cy="1148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avatars0.githubusercontent.com/u/139426?v=3&amp;s=400">
            <a:extLst>
              <a:ext uri="{FF2B5EF4-FFF2-40B4-BE49-F238E27FC236}">
                <a16:creationId xmlns:a16="http://schemas.microsoft.com/office/drawing/2014/main" id="{6BC05424-A222-4FED-9B8E-5ACA07DF5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3710" y="5437674"/>
            <a:ext cx="935340" cy="935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js.agency/assets/img/hire-freelance-javascript-developers/knockout-js.png">
            <a:extLst>
              <a:ext uri="{FF2B5EF4-FFF2-40B4-BE49-F238E27FC236}">
                <a16:creationId xmlns:a16="http://schemas.microsoft.com/office/drawing/2014/main" id="{827DFAF0-2F17-4C51-AE07-6543DF61C35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271" t="29102" r="16465" b="26125"/>
          <a:stretch/>
        </p:blipFill>
        <p:spPr bwMode="auto">
          <a:xfrm>
            <a:off x="3156505" y="4726732"/>
            <a:ext cx="2400426" cy="1034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09BBF85-BBA6-4D25-AC90-D3A65CCFB2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6313" y="1659672"/>
            <a:ext cx="1613312" cy="1613312"/>
          </a:xfrm>
          <a:prstGeom prst="rect">
            <a:avLst/>
          </a:prstGeom>
        </p:spPr>
      </p:pic>
      <p:sp>
        <p:nvSpPr>
          <p:cNvPr id="12" name="TextBox 11">
            <a:extLst>
              <a:ext uri="{FF2B5EF4-FFF2-40B4-BE49-F238E27FC236}">
                <a16:creationId xmlns:a16="http://schemas.microsoft.com/office/drawing/2014/main" id="{C512FC45-127A-4C99-AC2A-81AF5566E8D5}"/>
              </a:ext>
            </a:extLst>
          </p:cNvPr>
          <p:cNvSpPr txBox="1"/>
          <p:nvPr/>
        </p:nvSpPr>
        <p:spPr>
          <a:xfrm>
            <a:off x="103709" y="-333959"/>
            <a:ext cx="931986"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S</a:t>
            </a:r>
            <a:endParaRPr lang="en-GB" sz="13800" spc="-70" dirty="0">
              <a:gradFill>
                <a:gsLst>
                  <a:gs pos="2917">
                    <a:schemeClr val="bg2"/>
                  </a:gs>
                  <a:gs pos="95000">
                    <a:schemeClr val="bg2"/>
                  </a:gs>
                </a:gsLst>
                <a:lin ang="5400000" scaled="0"/>
              </a:gradFill>
            </a:endParaRPr>
          </a:p>
        </p:txBody>
      </p:sp>
      <p:sp>
        <p:nvSpPr>
          <p:cNvPr id="13" name="TextBox 12">
            <a:extLst>
              <a:ext uri="{FF2B5EF4-FFF2-40B4-BE49-F238E27FC236}">
                <a16:creationId xmlns:a16="http://schemas.microsoft.com/office/drawing/2014/main" id="{5E9CE090-9D5B-4E6F-A380-09BA0F2FB295}"/>
              </a:ext>
            </a:extLst>
          </p:cNvPr>
          <p:cNvSpPr txBox="1"/>
          <p:nvPr/>
        </p:nvSpPr>
        <p:spPr>
          <a:xfrm>
            <a:off x="909711" y="-333959"/>
            <a:ext cx="981679"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P</a:t>
            </a:r>
            <a:endParaRPr lang="en-GB" sz="138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FEC17725-2905-4FC7-988B-F5D254BABC53}"/>
              </a:ext>
            </a:extLst>
          </p:cNvPr>
          <p:cNvSpPr txBox="1"/>
          <p:nvPr/>
        </p:nvSpPr>
        <p:spPr>
          <a:xfrm>
            <a:off x="1765406" y="-333959"/>
            <a:ext cx="855042"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F</a:t>
            </a:r>
            <a:endParaRPr lang="en-GB" sz="138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D8D0AB7D-4D28-4E8B-9759-80E767B332EA}"/>
              </a:ext>
            </a:extLst>
          </p:cNvPr>
          <p:cNvSpPr txBox="1"/>
          <p:nvPr/>
        </p:nvSpPr>
        <p:spPr>
          <a:xfrm>
            <a:off x="3601756" y="-333959"/>
            <a:ext cx="1034579" cy="2123658"/>
          </a:xfrm>
          <a:prstGeom prst="rect">
            <a:avLst/>
          </a:prstGeom>
          <a:noFill/>
        </p:spPr>
        <p:txBody>
          <a:bodyPr wrap="none" lIns="0" tIns="0" rIns="0" bIns="0" rtlCol="0">
            <a:spAutoFit/>
          </a:bodyPr>
          <a:lstStyle/>
          <a:p>
            <a:r>
              <a:rPr lang="en-US" sz="13800" spc="-70" dirty="0">
                <a:gradFill>
                  <a:gsLst>
                    <a:gs pos="2917">
                      <a:schemeClr val="bg2"/>
                    </a:gs>
                    <a:gs pos="95000">
                      <a:schemeClr val="bg2"/>
                    </a:gs>
                  </a:gsLst>
                  <a:lin ang="5400000" scaled="0"/>
                </a:gradFill>
              </a:rPr>
              <a:t>X</a:t>
            </a:r>
            <a:endParaRPr lang="en-GB" sz="138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677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1000" fill="hold"/>
                                        <p:tgtEl>
                                          <p:spTgt spid="14"/>
                                        </p:tgtEl>
                                        <p:attrNameLst>
                                          <p:attrName>ppt_w</p:attrName>
                                        </p:attrNameLst>
                                      </p:cBhvr>
                                      <p:tavLst>
                                        <p:tav tm="0">
                                          <p:val>
                                            <p:fltVal val="0"/>
                                          </p:val>
                                        </p:tav>
                                        <p:tav tm="100000">
                                          <p:val>
                                            <p:strVal val="#ppt_w"/>
                                          </p:val>
                                        </p:tav>
                                      </p:tavLst>
                                    </p:anim>
                                    <p:anim calcmode="lin" valueType="num">
                                      <p:cBhvr>
                                        <p:cTn id="54" dur="1000" fill="hold"/>
                                        <p:tgtEl>
                                          <p:spTgt spid="14"/>
                                        </p:tgtEl>
                                        <p:attrNameLst>
                                          <p:attrName>ppt_h</p:attrName>
                                        </p:attrNameLst>
                                      </p:cBhvr>
                                      <p:tavLst>
                                        <p:tav tm="0">
                                          <p:val>
                                            <p:fltVal val="0"/>
                                          </p:val>
                                        </p:tav>
                                        <p:tav tm="100000">
                                          <p:val>
                                            <p:strVal val="#ppt_h"/>
                                          </p:val>
                                        </p:tav>
                                      </p:tavLst>
                                    </p:anim>
                                    <p:anim calcmode="lin" valueType="num">
                                      <p:cBhvr>
                                        <p:cTn id="55" dur="1000" fill="hold"/>
                                        <p:tgtEl>
                                          <p:spTgt spid="14"/>
                                        </p:tgtEl>
                                        <p:attrNameLst>
                                          <p:attrName>style.rotation</p:attrName>
                                        </p:attrNameLst>
                                      </p:cBhvr>
                                      <p:tavLst>
                                        <p:tav tm="0">
                                          <p:val>
                                            <p:fltVal val="90"/>
                                          </p:val>
                                        </p:tav>
                                        <p:tav tm="100000">
                                          <p:val>
                                            <p:fltVal val="0"/>
                                          </p:val>
                                        </p:tav>
                                      </p:tavLst>
                                    </p:anim>
                                    <p:animEffect transition="in" filter="fade">
                                      <p:cBhvr>
                                        <p:cTn id="56" dur="1000"/>
                                        <p:tgtEl>
                                          <p:spTgt spid="14"/>
                                        </p:tgtEl>
                                      </p:cBhvr>
                                    </p:animEffect>
                                  </p:childTnLst>
                                </p:cTn>
                              </p:par>
                            </p:childTnLst>
                          </p:cTn>
                        </p:par>
                        <p:par>
                          <p:cTn id="57" fill="hold">
                            <p:stCondLst>
                              <p:cond delay="4000"/>
                            </p:stCondLst>
                            <p:childTnLst>
                              <p:par>
                                <p:cTn id="58" presetID="1" presetClass="entr" presetSubtype="0" fill="hold" grpId="1" nodeType="after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childTnLst>
                          </p:cTn>
                        </p:par>
                        <p:par>
                          <p:cTn id="60" fill="hold">
                            <p:stCondLst>
                              <p:cond delay="4000"/>
                            </p:stCondLst>
                            <p:childTnLst>
                              <p:par>
                                <p:cTn id="61" presetID="6" presetClass="emph" presetSubtype="0" fill="hold" grpId="0" nodeType="afterEffect">
                                  <p:stCondLst>
                                    <p:cond delay="0"/>
                                  </p:stCondLst>
                                  <p:childTnLst>
                                    <p:animScale>
                                      <p:cBhvr>
                                        <p:cTn id="62" dur="2000" fill="hold"/>
                                        <p:tgtEl>
                                          <p:spTgt spid="15"/>
                                        </p:tgtEl>
                                      </p:cBhvr>
                                      <p:by x="70000" y="70000"/>
                                    </p:animScale>
                                  </p:childTnLst>
                                </p:cTn>
                              </p:par>
                              <p:par>
                                <p:cTn id="63" presetID="50" presetClass="path" presetSubtype="0" accel="50000" decel="50000" fill="hold" grpId="2" nodeType="withEffect">
                                  <p:stCondLst>
                                    <p:cond delay="0"/>
                                  </p:stCondLst>
                                  <p:childTnLst>
                                    <p:animMotion origin="layout" path="M -2.5E-6 1.11111E-6 L -0.04544 1.11111E-6 C -0.06562 1.11111E-6 -0.09062 0.00463 -0.09062 0.00856 L -0.09062 0.01759 " pathEditMode="relative" rAng="0" ptsTypes="AAAA">
                                      <p:cBhvr>
                                        <p:cTn id="64" dur="2000" fill="hold"/>
                                        <p:tgtEl>
                                          <p:spTgt spid="15"/>
                                        </p:tgtEl>
                                        <p:attrNameLst>
                                          <p:attrName>ppt_x</p:attrName>
                                          <p:attrName>ppt_y</p:attrName>
                                        </p:attrNameLst>
                                      </p:cBhvr>
                                      <p:rCtr x="-4531"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5" grpId="1"/>
      <p:bldP spid="15"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9711" y="247651"/>
            <a:ext cx="5434948" cy="609398"/>
          </a:xfrm>
        </p:spPr>
        <p:txBody>
          <a:bodyPr/>
          <a:lstStyle/>
          <a:p>
            <a:r>
              <a:rPr lang="en-US" sz="4000" dirty="0"/>
              <a:t>Microsoft Flow</a:t>
            </a:r>
            <a:endParaRPr lang="en-GB" sz="4000" dirty="0"/>
          </a:p>
        </p:txBody>
      </p:sp>
      <p:sp>
        <p:nvSpPr>
          <p:cNvPr id="3" name="Content Placeholder 2"/>
          <p:cNvSpPr>
            <a:spLocks noGrp="1"/>
          </p:cNvSpPr>
          <p:nvPr>
            <p:ph sz="quarter" idx="13"/>
          </p:nvPr>
        </p:nvSpPr>
        <p:spPr>
          <a:xfrm>
            <a:off x="6219711" y="1134784"/>
            <a:ext cx="5445583" cy="5231725"/>
          </a:xfrm>
        </p:spPr>
        <p:txBody>
          <a:bodyPr/>
          <a:lstStyle/>
          <a:p>
            <a:pPr marL="342900" indent="-342900">
              <a:buFont typeface="Arial" panose="020B0604020202020204" pitchFamily="34" charset="0"/>
              <a:buChar char="•"/>
            </a:pPr>
            <a:r>
              <a:rPr lang="en-US" sz="2000" dirty="0"/>
              <a:t>Create automated workflows between your favorite apps and services to get notifications, synchronize files, collect data, and more</a:t>
            </a:r>
          </a:p>
          <a:p>
            <a:pPr marL="342900" indent="-342900">
              <a:buFont typeface="Arial" panose="020B0604020202020204" pitchFamily="34" charset="0"/>
              <a:buChar char="•"/>
            </a:pPr>
            <a:r>
              <a:rPr lang="en-US" sz="2000" dirty="0"/>
              <a:t>Turn repetitive tasks into multistep workflows</a:t>
            </a:r>
          </a:p>
          <a:p>
            <a:pPr marL="342900" indent="-342900">
              <a:buFont typeface="Arial" panose="020B0604020202020204" pitchFamily="34" charset="0"/>
              <a:buChar char="•"/>
            </a:pPr>
            <a:r>
              <a:rPr lang="en-US" sz="2000" dirty="0"/>
              <a:t>Flow templates available flow.microsoft.com</a:t>
            </a:r>
          </a:p>
          <a:p>
            <a:pPr marL="342900" indent="-342900">
              <a:buFont typeface="Arial" panose="020B0604020202020204" pitchFamily="34" charset="0"/>
              <a:buChar char="•"/>
            </a:pPr>
            <a:r>
              <a:rPr lang="en-US" sz="2000" dirty="0"/>
              <a:t>All services integration are possible</a:t>
            </a:r>
          </a:p>
          <a:p>
            <a:pPr marL="1028763" lvl="1" indent="-342900">
              <a:buFont typeface="Arial" panose="020B0604020202020204" pitchFamily="34" charset="0"/>
              <a:buChar char="•"/>
            </a:pPr>
            <a:r>
              <a:rPr lang="en-US" sz="2000" dirty="0">
                <a:solidFill>
                  <a:schemeClr val="bg1"/>
                </a:solidFill>
              </a:rPr>
              <a:t>Office 365</a:t>
            </a:r>
          </a:p>
          <a:p>
            <a:pPr marL="1028763" lvl="1" indent="-342900">
              <a:buFont typeface="Arial" panose="020B0604020202020204" pitchFamily="34" charset="0"/>
              <a:buChar char="•"/>
            </a:pPr>
            <a:r>
              <a:rPr lang="en-US" sz="2000" dirty="0">
                <a:solidFill>
                  <a:schemeClr val="bg1"/>
                </a:solidFill>
              </a:rPr>
              <a:t>Microsoft Graph API</a:t>
            </a:r>
          </a:p>
          <a:p>
            <a:pPr marL="1028763" lvl="1" indent="-342900">
              <a:buFont typeface="Arial" panose="020B0604020202020204" pitchFamily="34" charset="0"/>
              <a:buChar char="•"/>
            </a:pPr>
            <a:r>
              <a:rPr lang="en-US" sz="2000" dirty="0">
                <a:solidFill>
                  <a:schemeClr val="bg1"/>
                </a:solidFill>
              </a:rPr>
              <a:t>Custom API</a:t>
            </a:r>
            <a:endParaRPr lang="en-GB" sz="2000" dirty="0">
              <a:solidFill>
                <a:schemeClr val="bg1"/>
              </a:solidFill>
            </a:endParaRPr>
          </a:p>
          <a:p>
            <a:pPr marL="342900" indent="-342900">
              <a:buFont typeface="Arial" panose="020B0604020202020204" pitchFamily="34" charset="0"/>
              <a:buChar char="•"/>
            </a:pPr>
            <a:r>
              <a:rPr lang="en-GB" sz="1925" dirty="0">
                <a:solidFill>
                  <a:schemeClr val="bg1"/>
                </a:solidFill>
              </a:rPr>
              <a:t>Microsoft Account Free or Office 365 or Dynamics 365 or PowerApps</a:t>
            </a:r>
            <a:endParaRPr lang="en-US" sz="1925" dirty="0">
              <a:solidFill>
                <a:schemeClr val="bg1"/>
              </a:solidFill>
            </a:endParaRPr>
          </a:p>
        </p:txBody>
      </p:sp>
      <p:pic>
        <p:nvPicPr>
          <p:cNvPr id="9" nam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968" y="1524249"/>
            <a:ext cx="3809524" cy="3809524"/>
          </a:xfrm>
          <a:prstGeom prst="rect">
            <a:avLst/>
          </a:prstGeom>
        </p:spPr>
      </p:pic>
      <p:pic>
        <p:nvPicPr>
          <p:cNvPr id="10" name="Connec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170" y="3020034"/>
            <a:ext cx="2666667" cy="2666667"/>
          </a:xfrm>
          <a:prstGeom prst="rect">
            <a:avLst/>
          </a:prstGeom>
        </p:spPr>
      </p:pic>
    </p:spTree>
    <p:extLst>
      <p:ext uri="{BB962C8B-B14F-4D97-AF65-F5344CB8AC3E}">
        <p14:creationId xmlns:p14="http://schemas.microsoft.com/office/powerpoint/2010/main" val="15769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6" presetClass="emph" presetSubtype="0" fill="hold" nodeType="withEffect">
                                  <p:stCondLst>
                                    <p:cond delay="0"/>
                                  </p:stCondLst>
                                  <p:childTnLst>
                                    <p:animScale>
                                      <p:cBhvr>
                                        <p:cTn id="13" dur="2000" fill="hold"/>
                                        <p:tgtEl>
                                          <p:spTgt spid="9"/>
                                        </p:tgtEl>
                                      </p:cBhvr>
                                      <p:by x="70000" y="70000"/>
                                    </p:animScale>
                                  </p:childTnLst>
                                </p:cTn>
                              </p:par>
                              <p:par>
                                <p:cTn id="14" presetID="6" presetClass="emph" presetSubtype="0" fill="hold" nodeType="withEffect">
                                  <p:stCondLst>
                                    <p:cond delay="0"/>
                                  </p:stCondLst>
                                  <p:childTnLst>
                                    <p:animScale>
                                      <p:cBhvr>
                                        <p:cTn id="15" dur="500" fill="hold"/>
                                        <p:tgtEl>
                                          <p:spTgt spid="10"/>
                                        </p:tgtEl>
                                      </p:cBhvr>
                                      <p:by x="70000" y="70000"/>
                                    </p:animScale>
                                  </p:childTnLst>
                                </p:cTn>
                              </p:par>
                              <p:par>
                                <p:cTn id="16" presetID="64" presetClass="path" presetSubtype="0" accel="50000" decel="50000" fill="hold" nodeType="withEffect">
                                  <p:stCondLst>
                                    <p:cond delay="0"/>
                                  </p:stCondLst>
                                  <p:childTnLst>
                                    <p:animMotion origin="layout" path="M 4.79167E-6 -2.22222E-6 L 0.00052 -0.08055 " pathEditMode="relative" rAng="0" ptsTypes="AA">
                                      <p:cBhvr>
                                        <p:cTn id="17" dur="2000" fill="hold"/>
                                        <p:tgtEl>
                                          <p:spTgt spid="10"/>
                                        </p:tgtEl>
                                        <p:attrNameLst>
                                          <p:attrName>ppt_x</p:attrName>
                                          <p:attrName>ppt_y</p:attrName>
                                        </p:attrNameLst>
                                      </p:cBhvr>
                                      <p:rCtr x="26" y="-4028"/>
                                    </p:animMotion>
                                  </p:childTnLst>
                                </p:cTn>
                              </p:par>
                            </p:childTnLst>
                          </p:cTn>
                        </p:par>
                        <p:par>
                          <p:cTn id="18" fill="hold">
                            <p:stCondLst>
                              <p:cond delay="2000"/>
                            </p:stCondLst>
                            <p:childTnLst>
                              <p:par>
                                <p:cTn id="19" presetID="26" presetClass="emph" presetSubtype="0" fill="hold" nodeType="afterEffect">
                                  <p:stCondLst>
                                    <p:cond delay="0"/>
                                  </p:stCondLst>
                                  <p:childTnLst>
                                    <p:animEffect transition="out" filter="fade">
                                      <p:cBhvr>
                                        <p:cTn id="20" dur="500" tmFilter="0, 0; .2, .5; .8, .5; 1, 0"/>
                                        <p:tgtEl>
                                          <p:spTgt spid="10"/>
                                        </p:tgtEl>
                                      </p:cBhvr>
                                    </p:animEffect>
                                    <p:animScale>
                                      <p:cBhvr>
                                        <p:cTn id="2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30346" y="190163"/>
            <a:ext cx="5434948" cy="639944"/>
          </a:xfrm>
        </p:spPr>
        <p:txBody>
          <a:bodyPr/>
          <a:lstStyle/>
          <a:p>
            <a:r>
              <a:rPr lang="en-US" sz="4000" b="1" dirty="0"/>
              <a:t>Azure Function</a:t>
            </a:r>
            <a:endParaRPr lang="en-GB" sz="4000" b="1" dirty="0"/>
          </a:p>
        </p:txBody>
      </p:sp>
      <p:sp>
        <p:nvSpPr>
          <p:cNvPr id="3" name="Content Placeholder 2"/>
          <p:cNvSpPr>
            <a:spLocks noGrp="1"/>
          </p:cNvSpPr>
          <p:nvPr>
            <p:ph sz="quarter" idx="13"/>
          </p:nvPr>
        </p:nvSpPr>
        <p:spPr>
          <a:xfrm>
            <a:off x="6219711" y="946768"/>
            <a:ext cx="5445583" cy="5721069"/>
          </a:xfrm>
        </p:spPr>
        <p:txBody>
          <a:bodyPr/>
          <a:lstStyle/>
          <a:p>
            <a:pPr marL="285750" indent="-285750">
              <a:buFont typeface="Arial" panose="020B0604020202020204" pitchFamily="34" charset="0"/>
              <a:buChar char="•"/>
            </a:pPr>
            <a:r>
              <a:rPr lang="en-US" sz="2000" dirty="0"/>
              <a:t>Serverless</a:t>
            </a:r>
          </a:p>
          <a:p>
            <a:pPr marL="285750" indent="-285750">
              <a:buFont typeface="Arial" panose="020B0604020202020204" pitchFamily="34" charset="0"/>
              <a:buChar char="•"/>
            </a:pPr>
            <a:r>
              <a:rPr lang="en-GB" sz="2000" dirty="0"/>
              <a:t>Pay-per-use</a:t>
            </a:r>
          </a:p>
          <a:p>
            <a:pPr marL="971613" lvl="1" indent="-285750">
              <a:buFont typeface="Arial" panose="020B0604020202020204" pitchFamily="34" charset="0"/>
              <a:buChar char="•"/>
            </a:pPr>
            <a:r>
              <a:rPr lang="en-GB" sz="2000" dirty="0">
                <a:solidFill>
                  <a:schemeClr val="bg1"/>
                </a:solidFill>
              </a:rPr>
              <a:t>0,17 € per one million requests</a:t>
            </a:r>
          </a:p>
          <a:p>
            <a:pPr marL="971613" lvl="1" indent="-285750">
              <a:buFont typeface="Arial" panose="020B0604020202020204" pitchFamily="34" charset="0"/>
              <a:buChar char="•"/>
            </a:pPr>
            <a:r>
              <a:rPr lang="en-GB" sz="2000" dirty="0">
                <a:solidFill>
                  <a:schemeClr val="bg1"/>
                </a:solidFill>
              </a:rPr>
              <a:t>App Service Plan</a:t>
            </a:r>
          </a:p>
          <a:p>
            <a:pPr marL="285750" indent="-285750">
              <a:buFont typeface="Arial" panose="020B0604020202020204" pitchFamily="34" charset="0"/>
              <a:buChar char="•"/>
            </a:pPr>
            <a:r>
              <a:rPr lang="en-GB" sz="2000" dirty="0"/>
              <a:t>Running pieces of code / Scripts in the cloud </a:t>
            </a:r>
          </a:p>
          <a:p>
            <a:pPr marL="285750" indent="-285750">
              <a:buFont typeface="Arial" panose="020B0604020202020204" pitchFamily="34" charset="0"/>
              <a:buChar char="•"/>
            </a:pPr>
            <a:r>
              <a:rPr lang="en-GB" sz="2000" dirty="0"/>
              <a:t>Use the language that you prefer</a:t>
            </a:r>
          </a:p>
          <a:p>
            <a:pPr marL="971613" lvl="1" indent="-285750">
              <a:buFont typeface="Arial" panose="020B0604020202020204" pitchFamily="34" charset="0"/>
              <a:buChar char="•"/>
            </a:pPr>
            <a:r>
              <a:rPr lang="en-GB" sz="2000" dirty="0">
                <a:solidFill>
                  <a:schemeClr val="bg1"/>
                </a:solidFill>
              </a:rPr>
              <a:t>C#, Node.js (</a:t>
            </a:r>
            <a:r>
              <a:rPr lang="en-GB" sz="2000" dirty="0" err="1">
                <a:solidFill>
                  <a:schemeClr val="bg1"/>
                </a:solidFill>
              </a:rPr>
              <a:t>Javascript</a:t>
            </a:r>
            <a:r>
              <a:rPr lang="en-GB" sz="2000" dirty="0">
                <a:solidFill>
                  <a:schemeClr val="bg1"/>
                </a:solidFill>
              </a:rPr>
              <a:t>), F#, Python, PHP, </a:t>
            </a:r>
            <a:r>
              <a:rPr lang="en-GB" sz="2000" dirty="0" err="1">
                <a:solidFill>
                  <a:schemeClr val="bg1"/>
                </a:solidFill>
              </a:rPr>
              <a:t>Powershell</a:t>
            </a:r>
            <a:r>
              <a:rPr lang="en-GB" sz="2000" dirty="0">
                <a:solidFill>
                  <a:schemeClr val="bg1"/>
                </a:solidFill>
              </a:rPr>
              <a:t>, Java</a:t>
            </a:r>
          </a:p>
          <a:p>
            <a:pPr marL="285750" indent="-285750">
              <a:buFont typeface="Arial" panose="020B0604020202020204" pitchFamily="34" charset="0"/>
              <a:buChar char="•"/>
            </a:pPr>
            <a:r>
              <a:rPr lang="en-GB" sz="2000" dirty="0">
                <a:solidFill>
                  <a:schemeClr val="bg1"/>
                </a:solidFill>
              </a:rPr>
              <a:t>Triggers</a:t>
            </a:r>
          </a:p>
          <a:p>
            <a:pPr marL="971613" lvl="1" indent="-285750">
              <a:buFont typeface="Arial" panose="020B0604020202020204" pitchFamily="34" charset="0"/>
              <a:buChar char="•"/>
            </a:pPr>
            <a:r>
              <a:rPr lang="en-GB" sz="2000" dirty="0">
                <a:solidFill>
                  <a:schemeClr val="bg1"/>
                </a:solidFill>
              </a:rPr>
              <a:t>Blob storage</a:t>
            </a:r>
          </a:p>
          <a:p>
            <a:pPr marL="971613" lvl="1" indent="-285750">
              <a:buFont typeface="Arial" panose="020B0604020202020204" pitchFamily="34" charset="0"/>
              <a:buChar char="•"/>
            </a:pPr>
            <a:r>
              <a:rPr lang="en-GB" sz="2000" dirty="0">
                <a:solidFill>
                  <a:schemeClr val="bg1"/>
                </a:solidFill>
              </a:rPr>
              <a:t>Azure Cosmos DB</a:t>
            </a:r>
          </a:p>
          <a:p>
            <a:pPr marL="971613" lvl="1" indent="-285750">
              <a:buFont typeface="Arial" panose="020B0604020202020204" pitchFamily="34" charset="0"/>
              <a:buChar char="•"/>
            </a:pPr>
            <a:r>
              <a:rPr lang="en-GB" sz="2000" dirty="0">
                <a:solidFill>
                  <a:schemeClr val="bg1"/>
                </a:solidFill>
              </a:rPr>
              <a:t>Timer</a:t>
            </a:r>
          </a:p>
          <a:p>
            <a:pPr marL="971613" lvl="1" indent="-285750">
              <a:buFont typeface="Arial" panose="020B0604020202020204" pitchFamily="34" charset="0"/>
              <a:buChar char="•"/>
            </a:pPr>
            <a:r>
              <a:rPr lang="en-GB" sz="2000" dirty="0">
                <a:solidFill>
                  <a:schemeClr val="bg1"/>
                </a:solidFill>
              </a:rPr>
              <a:t>Generic webhook</a:t>
            </a:r>
          </a:p>
          <a:p>
            <a:pPr marL="971613" lvl="1" indent="-285750">
              <a:buFont typeface="Arial" panose="020B0604020202020204" pitchFamily="34" charset="0"/>
              <a:buChar char="•"/>
            </a:pPr>
            <a:r>
              <a:rPr lang="en-GB" sz="2000" dirty="0" err="1">
                <a:solidFill>
                  <a:schemeClr val="bg1"/>
                </a:solidFill>
              </a:rPr>
              <a:t>Github</a:t>
            </a:r>
            <a:r>
              <a:rPr lang="en-GB" sz="2000" dirty="0">
                <a:solidFill>
                  <a:schemeClr val="bg1"/>
                </a:solidFill>
              </a:rPr>
              <a:t> webhook</a:t>
            </a:r>
          </a:p>
          <a:p>
            <a:pPr marL="971613" lvl="1" indent="-285750">
              <a:buFont typeface="Arial" panose="020B0604020202020204" pitchFamily="34" charset="0"/>
              <a:buChar char="•"/>
            </a:pPr>
            <a:r>
              <a:rPr lang="en-GB" sz="2000" dirty="0">
                <a:solidFill>
                  <a:schemeClr val="bg1"/>
                </a:solidFill>
              </a:rPr>
              <a:t>Queue storage</a:t>
            </a:r>
          </a:p>
          <a:p>
            <a:endParaRPr lang="en-GB" sz="2000" dirty="0"/>
          </a:p>
        </p:txBody>
      </p:sp>
      <p:pic>
        <p:nvPicPr>
          <p:cNvPr id="5" name="Left arrow">
            <a:extLst>
              <a:ext uri="{FF2B5EF4-FFF2-40B4-BE49-F238E27FC236}">
                <a16:creationId xmlns:a16="http://schemas.microsoft.com/office/drawing/2014/main" id="{5C263F7C-62BF-4987-8208-B1FF18D5CE29}"/>
              </a:ext>
            </a:extLst>
          </p:cNvPr>
          <p:cNvPicPr>
            <a:picLocks noChangeAspect="1"/>
          </p:cNvPicPr>
          <p:nvPr/>
        </p:nvPicPr>
        <p:blipFill>
          <a:blip r:embed="rId2"/>
          <a:stretch>
            <a:fillRect/>
          </a:stretch>
        </p:blipFill>
        <p:spPr>
          <a:xfrm>
            <a:off x="360650" y="1773323"/>
            <a:ext cx="1846499" cy="3304260"/>
          </a:xfrm>
          <a:prstGeom prst="rect">
            <a:avLst/>
          </a:prstGeom>
        </p:spPr>
      </p:pic>
      <p:pic>
        <p:nvPicPr>
          <p:cNvPr id="6" name="Light">
            <a:extLst>
              <a:ext uri="{FF2B5EF4-FFF2-40B4-BE49-F238E27FC236}">
                <a16:creationId xmlns:a16="http://schemas.microsoft.com/office/drawing/2014/main" id="{B8170438-7D2F-4EB5-9CA8-F0F0029EE5EC}"/>
              </a:ext>
            </a:extLst>
          </p:cNvPr>
          <p:cNvPicPr>
            <a:picLocks noChangeAspect="1"/>
          </p:cNvPicPr>
          <p:nvPr/>
        </p:nvPicPr>
        <p:blipFill>
          <a:blip r:embed="rId3"/>
          <a:stretch>
            <a:fillRect/>
          </a:stretch>
        </p:blipFill>
        <p:spPr>
          <a:xfrm>
            <a:off x="2389204" y="2407308"/>
            <a:ext cx="1257298" cy="2220094"/>
          </a:xfrm>
          <a:prstGeom prst="rect">
            <a:avLst/>
          </a:prstGeom>
        </p:spPr>
      </p:pic>
      <p:pic>
        <p:nvPicPr>
          <p:cNvPr id="7" name="Right arrow">
            <a:extLst>
              <a:ext uri="{FF2B5EF4-FFF2-40B4-BE49-F238E27FC236}">
                <a16:creationId xmlns:a16="http://schemas.microsoft.com/office/drawing/2014/main" id="{9909926B-B631-4FDA-A314-836CC8D8BCC5}"/>
              </a:ext>
            </a:extLst>
          </p:cNvPr>
          <p:cNvPicPr>
            <a:picLocks noChangeAspect="1"/>
          </p:cNvPicPr>
          <p:nvPr/>
        </p:nvPicPr>
        <p:blipFill>
          <a:blip r:embed="rId2"/>
          <a:stretch>
            <a:fillRect/>
          </a:stretch>
        </p:blipFill>
        <p:spPr>
          <a:xfrm rot="10800000">
            <a:off x="3799370" y="1834283"/>
            <a:ext cx="1846499" cy="3304260"/>
          </a:xfrm>
          <a:prstGeom prst="rect">
            <a:avLst/>
          </a:prstGeom>
        </p:spPr>
      </p:pic>
    </p:spTree>
    <p:extLst>
      <p:ext uri="{BB962C8B-B14F-4D97-AF65-F5344CB8AC3E}">
        <p14:creationId xmlns:p14="http://schemas.microsoft.com/office/powerpoint/2010/main" val="240153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47"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par>
                                <p:cTn id="14" presetID="26" presetClass="emph" presetSubtype="0" fill="hold"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6" presetClass="emph" presetSubtype="0" fill="hold" nodeType="withEffect">
                                  <p:stCondLst>
                                    <p:cond delay="0"/>
                                  </p:stCondLst>
                                  <p:childTnLst>
                                    <p:animScale>
                                      <p:cBhvr>
                                        <p:cTn id="18" dur="500" fill="hold"/>
                                        <p:tgtEl>
                                          <p:spTgt spid="5"/>
                                        </p:tgtEl>
                                      </p:cBhvr>
                                      <p:by x="42000" y="42000"/>
                                    </p:animScale>
                                  </p:childTnLst>
                                </p:cTn>
                              </p:par>
                              <p:par>
                                <p:cTn id="19" presetID="6" presetClass="emph" presetSubtype="0" fill="hold" nodeType="withEffect">
                                  <p:stCondLst>
                                    <p:cond delay="0"/>
                                  </p:stCondLst>
                                  <p:childTnLst>
                                    <p:animScale>
                                      <p:cBhvr>
                                        <p:cTn id="20" dur="500" fill="hold"/>
                                        <p:tgtEl>
                                          <p:spTgt spid="7"/>
                                        </p:tgtEl>
                                      </p:cBhvr>
                                      <p:by x="42000" y="42000"/>
                                    </p:animScale>
                                  </p:childTnLst>
                                </p:cTn>
                              </p:par>
                            </p:childTnLst>
                          </p:cTn>
                        </p:par>
                        <p:par>
                          <p:cTn id="21" fill="hold">
                            <p:stCondLst>
                              <p:cond delay="500"/>
                            </p:stCondLst>
                            <p:childTnLst>
                              <p:par>
                                <p:cTn id="22" presetID="63" presetClass="path" presetSubtype="0" accel="50000" decel="50000" fill="hold" nodeType="afterEffect">
                                  <p:stCondLst>
                                    <p:cond delay="0"/>
                                  </p:stCondLst>
                                  <p:childTnLst>
                                    <p:animMotion origin="layout" path="M 1.66667E-6 4.44444E-6 L 0.07578 0.00277 " pathEditMode="relative" rAng="0" ptsTypes="AA">
                                      <p:cBhvr>
                                        <p:cTn id="23" dur="500" fill="hold"/>
                                        <p:tgtEl>
                                          <p:spTgt spid="5"/>
                                        </p:tgtEl>
                                        <p:attrNameLst>
                                          <p:attrName>ppt_x</p:attrName>
                                          <p:attrName>ppt_y</p:attrName>
                                        </p:attrNameLst>
                                      </p:cBhvr>
                                      <p:rCtr x="3789" y="139"/>
                                    </p:animMotion>
                                  </p:childTnLst>
                                </p:cTn>
                              </p:par>
                              <p:par>
                                <p:cTn id="24" presetID="35" presetClass="path" presetSubtype="0" accel="50000" decel="50000" fill="hold" nodeType="withEffect">
                                  <p:stCondLst>
                                    <p:cond delay="0"/>
                                  </p:stCondLst>
                                  <p:childTnLst>
                                    <p:animMotion origin="layout" path="M 4.16667E-7 -3.33333E-6 L -0.07318 -0.00092 " pathEditMode="relative" rAng="0" ptsTypes="AA">
                                      <p:cBhvr>
                                        <p:cTn id="25" dur="500" fill="hold"/>
                                        <p:tgtEl>
                                          <p:spTgt spid="7"/>
                                        </p:tgtEl>
                                        <p:attrNameLst>
                                          <p:attrName>ppt_x</p:attrName>
                                          <p:attrName>ppt_y</p:attrName>
                                        </p:attrNameLst>
                                      </p:cBhvr>
                                      <p:rCtr x="-3659" y="-46"/>
                                    </p:animMotion>
                                  </p:childTnLst>
                                </p:cTn>
                              </p:par>
                              <p:par>
                                <p:cTn id="26" presetID="26" presetClass="emph" presetSubtype="0" fill="hold" nodeType="withEffect">
                                  <p:stCondLst>
                                    <p:cond delay="200"/>
                                  </p:stCondLst>
                                  <p:childTnLst>
                                    <p:animEffect transition="out" filter="fade">
                                      <p:cBhvr>
                                        <p:cTn id="27" dur="750" tmFilter="0, 0; .2, .5; .8, .5; 1, 0"/>
                                        <p:tgtEl>
                                          <p:spTgt spid="6"/>
                                        </p:tgtEl>
                                      </p:cBhvr>
                                    </p:animEffect>
                                    <p:animScale>
                                      <p:cBhvr>
                                        <p:cTn id="28" dur="37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30346" y="233984"/>
            <a:ext cx="5434948" cy="609398"/>
          </a:xfrm>
        </p:spPr>
        <p:txBody>
          <a:bodyPr/>
          <a:lstStyle/>
          <a:p>
            <a:r>
              <a:rPr lang="en-US" sz="4000" dirty="0"/>
              <a:t>Azure Key Vault</a:t>
            </a:r>
            <a:endParaRPr lang="en-GB" sz="4000" dirty="0"/>
          </a:p>
        </p:txBody>
      </p:sp>
      <p:sp>
        <p:nvSpPr>
          <p:cNvPr id="3" name="Content Placeholder 2"/>
          <p:cNvSpPr>
            <a:spLocks noGrp="1"/>
          </p:cNvSpPr>
          <p:nvPr>
            <p:ph sz="quarter" idx="13"/>
          </p:nvPr>
        </p:nvSpPr>
        <p:spPr>
          <a:xfrm>
            <a:off x="6230346" y="1011380"/>
            <a:ext cx="5445583" cy="5043631"/>
          </a:xfrm>
        </p:spPr>
        <p:txBody>
          <a:bodyPr/>
          <a:lstStyle/>
          <a:p>
            <a:pPr marL="457200" indent="-457200">
              <a:buFont typeface="Arial" panose="020B0604020202020204" pitchFamily="34" charset="0"/>
              <a:buChar char="•"/>
            </a:pPr>
            <a:r>
              <a:rPr lang="en-US" sz="2000" dirty="0"/>
              <a:t>Cloud service that works as a secure secrets store</a:t>
            </a:r>
          </a:p>
          <a:p>
            <a:pPr marL="457200" indent="-457200">
              <a:buFont typeface="Arial" panose="020B0604020202020204" pitchFamily="34" charset="0"/>
              <a:buChar char="•"/>
            </a:pPr>
            <a:r>
              <a:rPr lang="en-US" sz="2000" dirty="0"/>
              <a:t>Passwords, Connection strings and other info</a:t>
            </a:r>
          </a:p>
          <a:p>
            <a:pPr marL="457200" indent="-457200">
              <a:buFont typeface="Arial" panose="020B0604020202020204" pitchFamily="34" charset="0"/>
              <a:buChar char="•"/>
            </a:pPr>
            <a:r>
              <a:rPr lang="en-US" sz="2000" dirty="0"/>
              <a:t>Information is encrypted in a container called Vault</a:t>
            </a:r>
          </a:p>
          <a:p>
            <a:pPr marL="457200" indent="-457200">
              <a:buFont typeface="Arial" panose="020B0604020202020204" pitchFamily="34" charset="0"/>
              <a:buChar char="•"/>
            </a:pPr>
            <a:r>
              <a:rPr lang="en-US" sz="2000" dirty="0"/>
              <a:t>Monitor access and use</a:t>
            </a:r>
          </a:p>
          <a:p>
            <a:pPr marL="457200" indent="-457200">
              <a:buFont typeface="Arial" panose="020B0604020202020204" pitchFamily="34" charset="0"/>
              <a:buChar char="•"/>
            </a:pPr>
            <a:r>
              <a:rPr lang="en-US" sz="2000" dirty="0"/>
              <a:t>Create a Key Vault:</a:t>
            </a:r>
          </a:p>
          <a:p>
            <a:pPr marL="1143063" lvl="1" indent="-457200">
              <a:buFont typeface="Arial" panose="020B0604020202020204" pitchFamily="34" charset="0"/>
              <a:buChar char="•"/>
            </a:pPr>
            <a:r>
              <a:rPr lang="en-US" sz="2000" dirty="0">
                <a:solidFill>
                  <a:schemeClr val="bg1"/>
                </a:solidFill>
              </a:rPr>
              <a:t>Azure CLI</a:t>
            </a:r>
          </a:p>
          <a:p>
            <a:pPr marL="1143063" lvl="1" indent="-457200">
              <a:buFont typeface="Arial" panose="020B0604020202020204" pitchFamily="34" charset="0"/>
              <a:buChar char="•"/>
            </a:pPr>
            <a:r>
              <a:rPr lang="en-US" sz="2000" dirty="0" err="1">
                <a:solidFill>
                  <a:schemeClr val="bg1"/>
                </a:solidFill>
              </a:rPr>
              <a:t>Powershell</a:t>
            </a:r>
            <a:endParaRPr lang="en-US" sz="2000" dirty="0">
              <a:solidFill>
                <a:schemeClr val="bg1"/>
              </a:solidFill>
            </a:endParaRPr>
          </a:p>
          <a:p>
            <a:pPr marL="1143063" lvl="1" indent="-457200">
              <a:buFont typeface="Arial" panose="020B0604020202020204" pitchFamily="34" charset="0"/>
              <a:buChar char="•"/>
            </a:pPr>
            <a:r>
              <a:rPr lang="en-US" sz="2000" dirty="0">
                <a:solidFill>
                  <a:schemeClr val="bg1"/>
                </a:solidFill>
              </a:rPr>
              <a:t>Azure Portal</a:t>
            </a:r>
          </a:p>
          <a:p>
            <a:pPr marL="457200" indent="-457200">
              <a:buFont typeface="Arial" panose="020B0604020202020204" pitchFamily="34" charset="0"/>
              <a:buChar char="•"/>
            </a:pPr>
            <a:r>
              <a:rPr lang="en-US" sz="1925" dirty="0">
                <a:solidFill>
                  <a:schemeClr val="bg1"/>
                </a:solidFill>
              </a:rPr>
              <a:t>Price 0,026 € per 10,000 operations</a:t>
            </a:r>
          </a:p>
          <a:p>
            <a:endParaRPr lang="en-GB" sz="2000" dirty="0"/>
          </a:p>
        </p:txBody>
      </p:sp>
      <p:pic>
        <p:nvPicPr>
          <p:cNvPr id="5" name="Loc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63" y="1482616"/>
            <a:ext cx="4572396" cy="4572396"/>
          </a:xfrm>
          <a:prstGeom prst="rect">
            <a:avLst/>
          </a:prstGeom>
        </p:spPr>
      </p:pic>
      <p:pic>
        <p:nvPicPr>
          <p:cNvPr id="6" name="Ke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533" y="823205"/>
            <a:ext cx="3048264" cy="3048264"/>
          </a:xfrm>
          <a:prstGeom prst="rect">
            <a:avLst/>
          </a:prstGeom>
        </p:spPr>
      </p:pic>
    </p:spTree>
    <p:extLst>
      <p:ext uri="{BB962C8B-B14F-4D97-AF65-F5344CB8AC3E}">
        <p14:creationId xmlns:p14="http://schemas.microsoft.com/office/powerpoint/2010/main" val="169528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5"/>
                                        </p:tgtEl>
                                      </p:cBhvr>
                                      <p:by x="65000" y="65000"/>
                                    </p:animScale>
                                  </p:childTnLst>
                                </p:cTn>
                              </p:par>
                              <p:par>
                                <p:cTn id="9" presetID="47"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2.08333E-7 -1.11111E-6 L 0.00039 0.08658 " pathEditMode="relative" rAng="0" ptsTypes="AA">
                                      <p:cBhvr>
                                        <p:cTn id="16" dur="2000" fill="hold"/>
                                        <p:tgtEl>
                                          <p:spTgt spid="6"/>
                                        </p:tgtEl>
                                        <p:attrNameLst>
                                          <p:attrName>ppt_x</p:attrName>
                                          <p:attrName>ppt_y</p:attrName>
                                        </p:attrNameLst>
                                      </p:cBhvr>
                                      <p:rCtr x="13" y="4329"/>
                                    </p:animMotion>
                                  </p:childTnLst>
                                </p:cTn>
                              </p:par>
                            </p:childTnLst>
                          </p:cTn>
                        </p:par>
                        <p:par>
                          <p:cTn id="17" fill="hold">
                            <p:stCondLst>
                              <p:cond delay="4000"/>
                            </p:stCondLst>
                            <p:childTnLst>
                              <p:par>
                                <p:cTn id="18" presetID="26" presetClass="emph" presetSubtype="0" fill="hold" nodeType="afterEffect">
                                  <p:stCondLst>
                                    <p:cond delay="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6A886-C9DE-4CEA-98AA-A56F357671B2}"/>
              </a:ext>
            </a:extLst>
          </p:cNvPr>
          <p:cNvSpPr>
            <a:spLocks noGrp="1"/>
          </p:cNvSpPr>
          <p:nvPr>
            <p:ph type="body" idx="1"/>
          </p:nvPr>
        </p:nvSpPr>
        <p:spPr>
          <a:xfrm>
            <a:off x="6230346" y="211943"/>
            <a:ext cx="5434948" cy="609398"/>
          </a:xfrm>
        </p:spPr>
        <p:txBody>
          <a:bodyPr/>
          <a:lstStyle/>
          <a:p>
            <a:r>
              <a:rPr lang="en-US" sz="4000" dirty="0"/>
              <a:t>Microsoft Graph</a:t>
            </a:r>
            <a:endParaRPr lang="it-IT" sz="4000" dirty="0"/>
          </a:p>
        </p:txBody>
      </p:sp>
      <p:sp>
        <p:nvSpPr>
          <p:cNvPr id="3" name="Content Placeholder 2">
            <a:extLst>
              <a:ext uri="{FF2B5EF4-FFF2-40B4-BE49-F238E27FC236}">
                <a16:creationId xmlns:a16="http://schemas.microsoft.com/office/drawing/2014/main" id="{5DB50713-287B-4A4E-9634-017337264D77}"/>
              </a:ext>
            </a:extLst>
          </p:cNvPr>
          <p:cNvSpPr>
            <a:spLocks noGrp="1"/>
          </p:cNvSpPr>
          <p:nvPr>
            <p:ph sz="quarter" idx="13"/>
          </p:nvPr>
        </p:nvSpPr>
        <p:spPr>
          <a:xfrm>
            <a:off x="6219711" y="1069848"/>
            <a:ext cx="5445583" cy="5456682"/>
          </a:xfrm>
        </p:spPr>
        <p:txBody>
          <a:bodyPr/>
          <a:lstStyle/>
          <a:p>
            <a:pPr marL="342900" indent="-342900">
              <a:buFont typeface="Arial" panose="020B0604020202020204" pitchFamily="34" charset="0"/>
              <a:buChar char="•"/>
            </a:pPr>
            <a:r>
              <a:rPr lang="it-IT" sz="2000" dirty="0"/>
              <a:t>Microsoft Graph exposes APIs for:</a:t>
            </a:r>
            <a:endParaRPr lang="en-US" sz="2000" dirty="0"/>
          </a:p>
          <a:p>
            <a:pPr marL="971613" lvl="1" indent="-285750">
              <a:buFont typeface="Arial" panose="020B0604020202020204" pitchFamily="34" charset="0"/>
              <a:buChar char="•"/>
            </a:pPr>
            <a:r>
              <a:rPr lang="en-US" sz="2000" dirty="0">
                <a:solidFill>
                  <a:schemeClr val="bg1"/>
                </a:solidFill>
              </a:rPr>
              <a:t>Azure Active Directory</a:t>
            </a:r>
          </a:p>
          <a:p>
            <a:pPr marL="971613" lvl="1" indent="-285750">
              <a:buFont typeface="Arial" panose="020B0604020202020204" pitchFamily="34" charset="0"/>
              <a:buChar char="•"/>
            </a:pPr>
            <a:r>
              <a:rPr lang="en-US" sz="2000" dirty="0">
                <a:solidFill>
                  <a:schemeClr val="bg1"/>
                </a:solidFill>
              </a:rPr>
              <a:t>Office 365 services: SharePoint, OneDrive, Outlook/Exchange, Microsoft Teams, OneNote, Planner, and Excel</a:t>
            </a:r>
          </a:p>
          <a:p>
            <a:pPr marL="971613" lvl="1" indent="-285750">
              <a:buFont typeface="Arial" panose="020B0604020202020204" pitchFamily="34" charset="0"/>
              <a:buChar char="•"/>
            </a:pPr>
            <a:r>
              <a:rPr lang="en-US" sz="2000" dirty="0">
                <a:solidFill>
                  <a:schemeClr val="bg1"/>
                </a:solidFill>
              </a:rPr>
              <a:t>Enterprise Mobility and Security services: Identity Manager, Intune, Advanced Threat Analytics, and Advanced Threat Protection.</a:t>
            </a:r>
          </a:p>
          <a:p>
            <a:pPr marL="971613" lvl="1" indent="-285750">
              <a:buFont typeface="Arial" panose="020B0604020202020204" pitchFamily="34" charset="0"/>
              <a:buChar char="•"/>
            </a:pPr>
            <a:r>
              <a:rPr lang="en-US" sz="2000" dirty="0">
                <a:solidFill>
                  <a:schemeClr val="bg1"/>
                </a:solidFill>
              </a:rPr>
              <a:t>Windows 10 services: activities and devices</a:t>
            </a:r>
          </a:p>
          <a:p>
            <a:pPr marL="971613" lvl="1" indent="-285750">
              <a:buFont typeface="Arial" panose="020B0604020202020204" pitchFamily="34" charset="0"/>
              <a:buChar char="•"/>
            </a:pPr>
            <a:r>
              <a:rPr lang="en-US" sz="2000" dirty="0">
                <a:solidFill>
                  <a:schemeClr val="bg1"/>
                </a:solidFill>
              </a:rPr>
              <a:t>Education</a:t>
            </a:r>
          </a:p>
          <a:p>
            <a:pPr lvl="1" indent="0">
              <a:buNone/>
            </a:pPr>
            <a:endParaRPr lang="en-US" sz="2075" dirty="0"/>
          </a:p>
          <a:p>
            <a:pPr marL="342900" indent="-342900">
              <a:buFont typeface="Arial" panose="020B0604020202020204" pitchFamily="34" charset="0"/>
              <a:buChar char="•"/>
            </a:pPr>
            <a:r>
              <a:rPr lang="en-US" sz="2000" dirty="0"/>
              <a:t>Use the Microsoft Graph API to connect to the data that drives productivity – mail, calendar, contacts, documents, directory, devices, and more.</a:t>
            </a:r>
            <a:endParaRPr lang="it-IT" sz="2000" dirty="0"/>
          </a:p>
        </p:txBody>
      </p:sp>
      <p:pic>
        <p:nvPicPr>
          <p:cNvPr id="4098" name="Picture 2" descr="An image showing the primary resources and relationships that are part of the graph">
            <a:extLst>
              <a:ext uri="{FF2B5EF4-FFF2-40B4-BE49-F238E27FC236}">
                <a16:creationId xmlns:a16="http://schemas.microsoft.com/office/drawing/2014/main" id="{1F8D8012-86E9-4A5E-A1A0-8D8B6EF3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1566862"/>
            <a:ext cx="76200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1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Demo	 on SharePoint Online</a:t>
            </a:r>
          </a:p>
        </p:txBody>
      </p:sp>
      <p:sp>
        <p:nvSpPr>
          <p:cNvPr id="3" name="Marcador de texto 2"/>
          <p:cNvSpPr>
            <a:spLocks noGrp="1"/>
          </p:cNvSpPr>
          <p:nvPr>
            <p:ph type="body" sz="quarter" idx="12"/>
          </p:nvPr>
        </p:nvSpPr>
        <p:spPr/>
        <p:txBody>
          <a:bodyPr/>
          <a:lstStyle/>
          <a:p>
            <a:r>
              <a:rPr lang="en-US" dirty="0"/>
              <a:t>Asking a new SharePoint Team Site</a:t>
            </a:r>
          </a:p>
        </p:txBody>
      </p:sp>
      <p:pic>
        <p:nvPicPr>
          <p:cNvPr id="4" name="Picture 3">
            <a:extLst>
              <a:ext uri="{FF2B5EF4-FFF2-40B4-BE49-F238E27FC236}">
                <a16:creationId xmlns:a16="http://schemas.microsoft.com/office/drawing/2014/main" id="{7F2FB43D-0852-4A18-88D9-D6EECFA8A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49" y="6375122"/>
            <a:ext cx="285714" cy="285714"/>
          </a:xfrm>
          <a:prstGeom prst="rect">
            <a:avLst/>
          </a:prstGeom>
        </p:spPr>
      </p:pic>
      <p:sp>
        <p:nvSpPr>
          <p:cNvPr id="5" name="TextBox 4">
            <a:extLst>
              <a:ext uri="{FF2B5EF4-FFF2-40B4-BE49-F238E27FC236}">
                <a16:creationId xmlns:a16="http://schemas.microsoft.com/office/drawing/2014/main" id="{829880DA-695E-4BF6-9029-97888B036606}"/>
              </a:ext>
            </a:extLst>
          </p:cNvPr>
          <p:cNvSpPr txBox="1"/>
          <p:nvPr/>
        </p:nvSpPr>
        <p:spPr>
          <a:xfrm>
            <a:off x="213261" y="6231106"/>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r>
              <a:rPr lang="en-US" sz="2000" dirty="0" err="1">
                <a:solidFill>
                  <a:schemeClr val="bg1"/>
                </a:solidFill>
              </a:rPr>
              <a:t>giuleon</a:t>
            </a:r>
            <a:endParaRPr lang="en-GB" sz="2000" dirty="0" err="1">
              <a:solidFill>
                <a:schemeClr val="bg1"/>
              </a:solidFill>
            </a:endParaRPr>
          </a:p>
        </p:txBody>
      </p:sp>
      <p:sp>
        <p:nvSpPr>
          <p:cNvPr id="6" name="TextBox 5">
            <a:extLst>
              <a:ext uri="{FF2B5EF4-FFF2-40B4-BE49-F238E27FC236}">
                <a16:creationId xmlns:a16="http://schemas.microsoft.com/office/drawing/2014/main" id="{EDA627A9-BC34-44D4-ACE7-9AFA893BF46A}"/>
              </a:ext>
            </a:extLst>
          </p:cNvPr>
          <p:cNvSpPr txBox="1"/>
          <p:nvPr/>
        </p:nvSpPr>
        <p:spPr>
          <a:xfrm>
            <a:off x="2256714" y="6231106"/>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delucagiuliano.com</a:t>
            </a:r>
            <a:endParaRPr lang="en-GB" sz="2000" dirty="0" err="1">
              <a:solidFill>
                <a:schemeClr val="bg1"/>
              </a:solidFill>
            </a:endParaRPr>
          </a:p>
        </p:txBody>
      </p:sp>
    </p:spTree>
    <p:extLst>
      <p:ext uri="{BB962C8B-B14F-4D97-AF65-F5344CB8AC3E}">
        <p14:creationId xmlns:p14="http://schemas.microsoft.com/office/powerpoint/2010/main" val="14004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29AF67-0769-4EC0-BC26-DCA2E079B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4425" y="1341270"/>
            <a:ext cx="4175460" cy="4175460"/>
          </a:xfrm>
          <a:prstGeom prst="rect">
            <a:avLst/>
          </a:prstGeom>
        </p:spPr>
      </p:pic>
    </p:spTree>
    <p:extLst>
      <p:ext uri="{BB962C8B-B14F-4D97-AF65-F5344CB8AC3E}">
        <p14:creationId xmlns:p14="http://schemas.microsoft.com/office/powerpoint/2010/main" val="184461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Giuliano De Luca</a:t>
            </a:r>
          </a:p>
        </p:txBody>
      </p:sp>
      <p:sp>
        <p:nvSpPr>
          <p:cNvPr id="3" name="Marcador de texto 2"/>
          <p:cNvSpPr>
            <a:spLocks noGrp="1"/>
          </p:cNvSpPr>
          <p:nvPr>
            <p:ph type="body" sz="quarter" idx="12"/>
          </p:nvPr>
        </p:nvSpPr>
        <p:spPr/>
        <p:txBody>
          <a:bodyPr/>
          <a:lstStyle/>
          <a:p>
            <a:r>
              <a:rPr lang="en-US" dirty="0"/>
              <a:t>Software Engineer Technical Architect</a:t>
            </a:r>
          </a:p>
        </p:txBody>
      </p:sp>
      <p:sp>
        <p:nvSpPr>
          <p:cNvPr id="4" name="Marcador de texto 3"/>
          <p:cNvSpPr>
            <a:spLocks noGrp="1"/>
          </p:cNvSpPr>
          <p:nvPr>
            <p:ph type="body" sz="quarter" idx="13"/>
          </p:nvPr>
        </p:nvSpPr>
        <p:spPr/>
        <p:txBody>
          <a:bodyPr/>
          <a:lstStyle/>
          <a:p>
            <a:r>
              <a:rPr lang="en-US"/>
              <a:t>Independent</a:t>
            </a:r>
            <a:endParaRPr lang="en-US" dirty="0"/>
          </a:p>
        </p:txBody>
      </p:sp>
      <p:sp>
        <p:nvSpPr>
          <p:cNvPr id="5" name="Marcador de texto 4"/>
          <p:cNvSpPr>
            <a:spLocks noGrp="1"/>
          </p:cNvSpPr>
          <p:nvPr>
            <p:ph type="body" sz="quarter" idx="14"/>
          </p:nvPr>
        </p:nvSpPr>
        <p:spPr/>
        <p:txBody>
          <a:bodyPr/>
          <a:lstStyle/>
          <a:p>
            <a:r>
              <a:rPr lang="en-US" dirty="0"/>
              <a:t>https://delucagiuliano.com</a:t>
            </a:r>
          </a:p>
        </p:txBody>
      </p:sp>
      <p:sp>
        <p:nvSpPr>
          <p:cNvPr id="6" name="Marcador de texto 5"/>
          <p:cNvSpPr>
            <a:spLocks noGrp="1"/>
          </p:cNvSpPr>
          <p:nvPr>
            <p:ph type="body" sz="quarter" idx="15"/>
          </p:nvPr>
        </p:nvSpPr>
        <p:spPr/>
        <p:txBody>
          <a:bodyPr/>
          <a:lstStyle/>
          <a:p>
            <a:r>
              <a:rPr lang="en-US" dirty="0"/>
              <a:t>@</a:t>
            </a:r>
            <a:r>
              <a:rPr lang="en-US" dirty="0" err="1"/>
              <a:t>giuleon</a:t>
            </a:r>
            <a:endParaRPr lang="en-US" dirty="0"/>
          </a:p>
        </p:txBody>
      </p:sp>
      <p:pic>
        <p:nvPicPr>
          <p:cNvPr id="10" name="Picture Placeholder 9">
            <a:extLst>
              <a:ext uri="{FF2B5EF4-FFF2-40B4-BE49-F238E27FC236}">
                <a16:creationId xmlns:a16="http://schemas.microsoft.com/office/drawing/2014/main" id="{8EF6CFAF-A0C5-417F-9447-E258DA927ACA}"/>
              </a:ext>
            </a:extLst>
          </p:cNvPr>
          <p:cNvPicPr>
            <a:picLocks noGrp="1" noChangeAspect="1"/>
          </p:cNvPicPr>
          <p:nvPr>
            <p:ph type="pic" sz="quarter" idx="16"/>
          </p:nvPr>
        </p:nvPicPr>
        <p:blipFill>
          <a:blip r:embed="rId3"/>
          <a:srcRect l="16907" r="16907"/>
          <a:stretch>
            <a:fillRect/>
          </a:stretch>
        </p:blipFill>
        <p:spPr/>
      </p:pic>
      <p:sp>
        <p:nvSpPr>
          <p:cNvPr id="8" name="Marcador de texto 7"/>
          <p:cNvSpPr>
            <a:spLocks noGrp="1"/>
          </p:cNvSpPr>
          <p:nvPr>
            <p:ph type="body" sz="quarter" idx="17"/>
          </p:nvPr>
        </p:nvSpPr>
        <p:spPr>
          <a:xfrm>
            <a:off x="1301231" y="4552809"/>
            <a:ext cx="8347504" cy="668214"/>
          </a:xfrm>
        </p:spPr>
        <p:txBody>
          <a:bodyPr/>
          <a:lstStyle/>
          <a:p>
            <a:r>
              <a:rPr lang="en-US" dirty="0"/>
              <a:t>Microsoft MVP for Office Development</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01CF-8AF9-4FD7-84EC-A67D8DED3F6F}"/>
              </a:ext>
            </a:extLst>
          </p:cNvPr>
          <p:cNvSpPr>
            <a:spLocks noGrp="1"/>
          </p:cNvSpPr>
          <p:nvPr>
            <p:ph type="body" sz="quarter" idx="10"/>
          </p:nvPr>
        </p:nvSpPr>
        <p:spPr>
          <a:xfrm>
            <a:off x="520041" y="393551"/>
            <a:ext cx="11151917" cy="6185274"/>
          </a:xfrm>
        </p:spPr>
        <p:txBody>
          <a:bodyPr/>
          <a:lstStyle/>
          <a:p>
            <a:pPr algn="ctr"/>
            <a:r>
              <a:rPr lang="en-US" sz="6000" dirty="0"/>
              <a:t>Thank you for attending me</a:t>
            </a:r>
          </a:p>
          <a:p>
            <a:pPr algn="ctr"/>
            <a:r>
              <a:rPr lang="en-US" sz="6000" dirty="0"/>
              <a:t>and	enjoy my solution on GitHub</a:t>
            </a:r>
          </a:p>
          <a:p>
            <a:pPr algn="ctr"/>
            <a:r>
              <a:rPr lang="en-US" sz="6000" dirty="0"/>
              <a:t>https://github.com/giuleon/O365ModernProvisioning</a:t>
            </a:r>
          </a:p>
          <a:p>
            <a:pPr algn="ctr"/>
            <a:r>
              <a:rPr lang="en-US" sz="6000" dirty="0"/>
              <a:t>Giuliano De Luca</a:t>
            </a:r>
            <a:endParaRPr lang="it-IT" sz="6000" dirty="0"/>
          </a:p>
        </p:txBody>
      </p:sp>
    </p:spTree>
    <p:extLst>
      <p:ext uri="{BB962C8B-B14F-4D97-AF65-F5344CB8AC3E}">
        <p14:creationId xmlns:p14="http://schemas.microsoft.com/office/powerpoint/2010/main" val="218681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8A27-3C9D-4AA9-804F-EAEE3042D358}"/>
              </a:ext>
            </a:extLst>
          </p:cNvPr>
          <p:cNvSpPr>
            <a:spLocks noGrp="1"/>
          </p:cNvSpPr>
          <p:nvPr>
            <p:ph type="title"/>
          </p:nvPr>
        </p:nvSpPr>
        <p:spPr/>
        <p:txBody>
          <a:bodyPr/>
          <a:lstStyle/>
          <a:p>
            <a:r>
              <a:rPr lang="en-US" dirty="0"/>
              <a:t>Agenda</a:t>
            </a:r>
            <a:endParaRPr lang="it-IT" dirty="0"/>
          </a:p>
        </p:txBody>
      </p:sp>
      <p:sp>
        <p:nvSpPr>
          <p:cNvPr id="3" name="Text Placeholder 2">
            <a:extLst>
              <a:ext uri="{FF2B5EF4-FFF2-40B4-BE49-F238E27FC236}">
                <a16:creationId xmlns:a16="http://schemas.microsoft.com/office/drawing/2014/main" id="{64E5286B-A8BB-4AD7-BF8E-D28AEA4F9B84}"/>
              </a:ext>
            </a:extLst>
          </p:cNvPr>
          <p:cNvSpPr>
            <a:spLocks noGrp="1"/>
          </p:cNvSpPr>
          <p:nvPr>
            <p:ph type="body" sz="quarter" idx="10"/>
          </p:nvPr>
        </p:nvSpPr>
        <p:spPr>
          <a:xfrm>
            <a:off x="519248" y="1447798"/>
            <a:ext cx="11151917" cy="4564583"/>
          </a:xfrm>
        </p:spPr>
        <p:txBody>
          <a:bodyPr/>
          <a:lstStyle/>
          <a:p>
            <a:r>
              <a:rPr lang="en-US" dirty="0"/>
              <a:t>Solution Business Use Case</a:t>
            </a:r>
          </a:p>
          <a:p>
            <a:r>
              <a:rPr lang="en-US" dirty="0"/>
              <a:t>Solution Architecture</a:t>
            </a:r>
          </a:p>
          <a:p>
            <a:r>
              <a:rPr lang="en-US" dirty="0"/>
              <a:t>Demo on Microsoft Teams</a:t>
            </a:r>
          </a:p>
          <a:p>
            <a:r>
              <a:rPr lang="en-US" dirty="0"/>
              <a:t>Bot</a:t>
            </a:r>
          </a:p>
          <a:p>
            <a:r>
              <a:rPr lang="en-US" dirty="0"/>
              <a:t>SharePoint Framework</a:t>
            </a:r>
          </a:p>
          <a:p>
            <a:r>
              <a:rPr lang="en-US" dirty="0"/>
              <a:t>Microsoft Flow</a:t>
            </a:r>
          </a:p>
          <a:p>
            <a:r>
              <a:rPr lang="en-US" dirty="0"/>
              <a:t>Azure Function</a:t>
            </a:r>
          </a:p>
          <a:p>
            <a:r>
              <a:rPr lang="en-US" dirty="0"/>
              <a:t>Azure Key Vault</a:t>
            </a:r>
          </a:p>
          <a:p>
            <a:r>
              <a:rPr lang="en-US" dirty="0"/>
              <a:t>Demo on a SharePoint online site</a:t>
            </a:r>
            <a:endParaRPr lang="it-IT" dirty="0"/>
          </a:p>
        </p:txBody>
      </p:sp>
      <p:pic>
        <p:nvPicPr>
          <p:cNvPr id="4" name="Picture 3">
            <a:extLst>
              <a:ext uri="{FF2B5EF4-FFF2-40B4-BE49-F238E27FC236}">
                <a16:creationId xmlns:a16="http://schemas.microsoft.com/office/drawing/2014/main" id="{1A347BE3-4B8C-4201-9A7C-32A6BA5BC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93" y="6383214"/>
            <a:ext cx="285714" cy="285714"/>
          </a:xfrm>
          <a:prstGeom prst="rect">
            <a:avLst/>
          </a:prstGeom>
        </p:spPr>
      </p:pic>
      <p:sp>
        <p:nvSpPr>
          <p:cNvPr id="5" name="TextBox 4">
            <a:extLst>
              <a:ext uri="{FF2B5EF4-FFF2-40B4-BE49-F238E27FC236}">
                <a16:creationId xmlns:a16="http://schemas.microsoft.com/office/drawing/2014/main" id="{8ED0A3E8-D686-487A-8B07-79DAFC34111D}"/>
              </a:ext>
            </a:extLst>
          </p:cNvPr>
          <p:cNvSpPr txBox="1"/>
          <p:nvPr/>
        </p:nvSpPr>
        <p:spPr>
          <a:xfrm>
            <a:off x="269905" y="6239198"/>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@giuleon</a:t>
            </a:r>
            <a:endParaRPr lang="en-GB" sz="2000" dirty="0" err="1"/>
          </a:p>
        </p:txBody>
      </p:sp>
      <p:sp>
        <p:nvSpPr>
          <p:cNvPr id="6" name="TextBox 5">
            <a:extLst>
              <a:ext uri="{FF2B5EF4-FFF2-40B4-BE49-F238E27FC236}">
                <a16:creationId xmlns:a16="http://schemas.microsoft.com/office/drawing/2014/main" id="{810F0C82-40B1-4015-91A9-372AC051AD0A}"/>
              </a:ext>
            </a:extLst>
          </p:cNvPr>
          <p:cNvSpPr txBox="1"/>
          <p:nvPr/>
        </p:nvSpPr>
        <p:spPr>
          <a:xfrm>
            <a:off x="2313358" y="6239198"/>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delucagiuliano.com</a:t>
            </a:r>
            <a:endParaRPr lang="en-GB" sz="2000" dirty="0" err="1"/>
          </a:p>
        </p:txBody>
      </p:sp>
    </p:spTree>
    <p:extLst>
      <p:ext uri="{BB962C8B-B14F-4D97-AF65-F5344CB8AC3E}">
        <p14:creationId xmlns:p14="http://schemas.microsoft.com/office/powerpoint/2010/main" val="30651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FA7004-9F08-43E1-91C5-52C8ABFEAE38}"/>
              </a:ext>
            </a:extLst>
          </p:cNvPr>
          <p:cNvPicPr>
            <a:picLocks noGrp="1" noChangeAspect="1"/>
          </p:cNvPicPr>
          <p:nvPr>
            <p:ph sz="quarter" idx="11"/>
          </p:nvPr>
        </p:nvPicPr>
        <p:blipFill>
          <a:blip r:embed="rId2"/>
          <a:stretch>
            <a:fillRect/>
          </a:stretch>
        </p:blipFill>
        <p:spPr>
          <a:xfrm>
            <a:off x="3450509" y="1137856"/>
            <a:ext cx="5290981" cy="3051133"/>
          </a:xfrm>
        </p:spPr>
      </p:pic>
      <p:sp>
        <p:nvSpPr>
          <p:cNvPr id="3" name="Content Placeholder 2">
            <a:extLst>
              <a:ext uri="{FF2B5EF4-FFF2-40B4-BE49-F238E27FC236}">
                <a16:creationId xmlns:a16="http://schemas.microsoft.com/office/drawing/2014/main" id="{E0920275-3D32-4C4D-8CCB-1D737D6ECA14}"/>
              </a:ext>
            </a:extLst>
          </p:cNvPr>
          <p:cNvSpPr>
            <a:spLocks noGrp="1"/>
          </p:cNvSpPr>
          <p:nvPr>
            <p:ph sz="quarter" idx="13"/>
          </p:nvPr>
        </p:nvSpPr>
        <p:spPr>
          <a:xfrm>
            <a:off x="520836" y="4343402"/>
            <a:ext cx="11155093" cy="1591054"/>
          </a:xfrm>
        </p:spPr>
        <p:txBody>
          <a:bodyPr>
            <a:normAutofit fontScale="92500" lnSpcReduction="20000"/>
          </a:bodyPr>
          <a:lstStyle/>
          <a:p>
            <a:r>
              <a:rPr lang="en-US" dirty="0"/>
              <a:t>Typical Business Use case:</a:t>
            </a:r>
          </a:p>
          <a:p>
            <a:pPr marL="457200" indent="-457200">
              <a:buFont typeface="Arial" panose="020B0604020202020204" pitchFamily="34" charset="0"/>
              <a:buChar char="•"/>
            </a:pPr>
            <a:r>
              <a:rPr lang="en-US" dirty="0"/>
              <a:t>User is able to request a new SharePoint Team Site, Communication Site or Microsoft Teams</a:t>
            </a:r>
          </a:p>
          <a:p>
            <a:pPr marL="457200" indent="-457200">
              <a:buFont typeface="Arial" panose="020B0604020202020204" pitchFamily="34" charset="0"/>
              <a:buChar char="•"/>
            </a:pPr>
            <a:r>
              <a:rPr lang="en-US" dirty="0"/>
              <a:t>Admin approves</a:t>
            </a:r>
          </a:p>
          <a:p>
            <a:pPr marL="457200" indent="-457200">
              <a:buFont typeface="Arial" panose="020B0604020202020204" pitchFamily="34" charset="0"/>
              <a:buChar char="•"/>
            </a:pPr>
            <a:r>
              <a:rPr lang="en-US" dirty="0"/>
              <a:t>The entire process is automated</a:t>
            </a:r>
            <a:endParaRPr lang="it-IT" dirty="0"/>
          </a:p>
        </p:txBody>
      </p:sp>
      <p:pic>
        <p:nvPicPr>
          <p:cNvPr id="4" name="Picture 3">
            <a:extLst>
              <a:ext uri="{FF2B5EF4-FFF2-40B4-BE49-F238E27FC236}">
                <a16:creationId xmlns:a16="http://schemas.microsoft.com/office/drawing/2014/main" id="{D46F7B86-E068-4778-8B9D-AFD935298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3" y="6383214"/>
            <a:ext cx="285714" cy="285714"/>
          </a:xfrm>
          <a:prstGeom prst="rect">
            <a:avLst/>
          </a:prstGeom>
        </p:spPr>
      </p:pic>
      <p:sp>
        <p:nvSpPr>
          <p:cNvPr id="6" name="TextBox 5">
            <a:extLst>
              <a:ext uri="{FF2B5EF4-FFF2-40B4-BE49-F238E27FC236}">
                <a16:creationId xmlns:a16="http://schemas.microsoft.com/office/drawing/2014/main" id="{5324D87F-65FC-4169-B8D2-2F5931BF841B}"/>
              </a:ext>
            </a:extLst>
          </p:cNvPr>
          <p:cNvSpPr txBox="1"/>
          <p:nvPr/>
        </p:nvSpPr>
        <p:spPr>
          <a:xfrm>
            <a:off x="269905" y="6239198"/>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@giuleon</a:t>
            </a:r>
            <a:endParaRPr lang="en-GB" sz="2000" dirty="0" err="1"/>
          </a:p>
        </p:txBody>
      </p:sp>
      <p:sp>
        <p:nvSpPr>
          <p:cNvPr id="7" name="TextBox 6">
            <a:extLst>
              <a:ext uri="{FF2B5EF4-FFF2-40B4-BE49-F238E27FC236}">
                <a16:creationId xmlns:a16="http://schemas.microsoft.com/office/drawing/2014/main" id="{CA3862BA-47C7-4356-A802-392DC34B159B}"/>
              </a:ext>
            </a:extLst>
          </p:cNvPr>
          <p:cNvSpPr txBox="1"/>
          <p:nvPr/>
        </p:nvSpPr>
        <p:spPr>
          <a:xfrm>
            <a:off x="2313358" y="6239198"/>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delucagiuliano.com</a:t>
            </a:r>
            <a:endParaRPr lang="en-GB" sz="2000" dirty="0" err="1"/>
          </a:p>
        </p:txBody>
      </p:sp>
    </p:spTree>
    <p:extLst>
      <p:ext uri="{BB962C8B-B14F-4D97-AF65-F5344CB8AC3E}">
        <p14:creationId xmlns:p14="http://schemas.microsoft.com/office/powerpoint/2010/main" val="214001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742653-67D5-46C5-BB50-937F0ECEF432}"/>
              </a:ext>
            </a:extLst>
          </p:cNvPr>
          <p:cNvGrpSpPr/>
          <p:nvPr/>
        </p:nvGrpSpPr>
        <p:grpSpPr>
          <a:xfrm>
            <a:off x="5507281" y="814563"/>
            <a:ext cx="2688997" cy="1634626"/>
            <a:chOff x="3372160" y="1638265"/>
            <a:chExt cx="2688997" cy="1634626"/>
          </a:xfrm>
        </p:grpSpPr>
        <p:sp>
          <p:nvSpPr>
            <p:cNvPr id="3" name="Rectangle 2">
              <a:extLst>
                <a:ext uri="{FF2B5EF4-FFF2-40B4-BE49-F238E27FC236}">
                  <a16:creationId xmlns:a16="http://schemas.microsoft.com/office/drawing/2014/main" id="{11F5609C-8534-4E2F-A9B4-76E7D13D4339}"/>
                </a:ext>
              </a:extLst>
            </p:cNvPr>
            <p:cNvSpPr/>
            <p:nvPr/>
          </p:nvSpPr>
          <p:spPr bwMode="auto">
            <a:xfrm>
              <a:off x="3824185" y="1829346"/>
              <a:ext cx="1784947" cy="129430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Online</a:t>
              </a:r>
            </a:p>
          </p:txBody>
        </p:sp>
        <p:pic>
          <p:nvPicPr>
            <p:cNvPr id="4" name="Picture 3">
              <a:extLst>
                <a:ext uri="{FF2B5EF4-FFF2-40B4-BE49-F238E27FC236}">
                  <a16:creationId xmlns:a16="http://schemas.microsoft.com/office/drawing/2014/main" id="{B43D67B4-4EFF-4AF4-B296-5D5359B825CA}"/>
                </a:ext>
              </a:extLst>
            </p:cNvPr>
            <p:cNvPicPr>
              <a:picLocks noChangeAspect="1"/>
            </p:cNvPicPr>
            <p:nvPr/>
          </p:nvPicPr>
          <p:blipFill>
            <a:blip r:embed="rId2"/>
            <a:stretch>
              <a:fillRect/>
            </a:stretch>
          </p:blipFill>
          <p:spPr>
            <a:xfrm>
              <a:off x="3372160" y="2476500"/>
              <a:ext cx="1718309" cy="796391"/>
            </a:xfrm>
            <a:prstGeom prst="rect">
              <a:avLst/>
            </a:prstGeom>
            <a:ln>
              <a:solidFill>
                <a:schemeClr val="bg1">
                  <a:lumMod val="65000"/>
                </a:schemeClr>
              </a:solidFill>
            </a:ln>
          </p:spPr>
        </p:pic>
        <p:grpSp>
          <p:nvGrpSpPr>
            <p:cNvPr id="5" name="Group 4">
              <a:extLst>
                <a:ext uri="{FF2B5EF4-FFF2-40B4-BE49-F238E27FC236}">
                  <a16:creationId xmlns:a16="http://schemas.microsoft.com/office/drawing/2014/main" id="{D6E58B5F-B65A-4249-BF5F-F8D34B049952}"/>
                </a:ext>
              </a:extLst>
            </p:cNvPr>
            <p:cNvGrpSpPr>
              <a:grpSpLocks noChangeAspect="1"/>
            </p:cNvGrpSpPr>
            <p:nvPr/>
          </p:nvGrpSpPr>
          <p:grpSpPr>
            <a:xfrm>
              <a:off x="4912751" y="1638265"/>
              <a:ext cx="1148406" cy="688997"/>
              <a:chOff x="5192120" y="3272891"/>
              <a:chExt cx="1696932" cy="1018089"/>
            </a:xfrm>
          </p:grpSpPr>
          <p:pic>
            <p:nvPicPr>
              <p:cNvPr id="7" name="Picture 6">
                <a:extLst>
                  <a:ext uri="{FF2B5EF4-FFF2-40B4-BE49-F238E27FC236}">
                    <a16:creationId xmlns:a16="http://schemas.microsoft.com/office/drawing/2014/main" id="{689CD7AB-F90E-4C0B-8D12-B24C4A8EC688}"/>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8" name="Picture 7">
                <a:extLst>
                  <a:ext uri="{FF2B5EF4-FFF2-40B4-BE49-F238E27FC236}">
                    <a16:creationId xmlns:a16="http://schemas.microsoft.com/office/drawing/2014/main" id="{AFF3DDDA-ABD4-4F78-8533-871EA6972EFB}"/>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6" name="Picture 5">
              <a:extLst>
                <a:ext uri="{FF2B5EF4-FFF2-40B4-BE49-F238E27FC236}">
                  <a16:creationId xmlns:a16="http://schemas.microsoft.com/office/drawing/2014/main" id="{540DDD6C-B08C-4D1A-9ECD-6AD73A5DF20D}"/>
                </a:ext>
              </a:extLst>
            </p:cNvPr>
            <p:cNvPicPr>
              <a:picLocks noChangeAspect="1"/>
            </p:cNvPicPr>
            <p:nvPr/>
          </p:nvPicPr>
          <p:blipFill>
            <a:blip r:embed="rId5"/>
            <a:stretch>
              <a:fillRect/>
            </a:stretch>
          </p:blipFill>
          <p:spPr>
            <a:xfrm>
              <a:off x="5364311" y="2782721"/>
              <a:ext cx="489642" cy="490170"/>
            </a:xfrm>
            <a:prstGeom prst="rect">
              <a:avLst/>
            </a:prstGeom>
          </p:spPr>
        </p:pic>
      </p:grpSp>
      <p:pic>
        <p:nvPicPr>
          <p:cNvPr id="9" name="Picture 8">
            <a:extLst>
              <a:ext uri="{FF2B5EF4-FFF2-40B4-BE49-F238E27FC236}">
                <a16:creationId xmlns:a16="http://schemas.microsoft.com/office/drawing/2014/main" id="{9CBA2220-AB24-4435-9F67-55D50A16B5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9641" y="3484761"/>
            <a:ext cx="780290" cy="780290"/>
          </a:xfrm>
          <a:prstGeom prst="rect">
            <a:avLst/>
          </a:prstGeom>
        </p:spPr>
      </p:pic>
      <p:pic>
        <p:nvPicPr>
          <p:cNvPr id="10" name="Picture 9">
            <a:extLst>
              <a:ext uri="{FF2B5EF4-FFF2-40B4-BE49-F238E27FC236}">
                <a16:creationId xmlns:a16="http://schemas.microsoft.com/office/drawing/2014/main" id="{E24AE059-8C2A-4EA4-9BC6-F229D079BD3C}"/>
              </a:ext>
            </a:extLst>
          </p:cNvPr>
          <p:cNvPicPr>
            <a:picLocks noChangeAspect="1"/>
          </p:cNvPicPr>
          <p:nvPr/>
        </p:nvPicPr>
        <p:blipFill>
          <a:blip r:embed="rId7"/>
          <a:stretch>
            <a:fillRect/>
          </a:stretch>
        </p:blipFill>
        <p:spPr>
          <a:xfrm>
            <a:off x="158910" y="3597203"/>
            <a:ext cx="542295" cy="522000"/>
          </a:xfrm>
          <a:prstGeom prst="rect">
            <a:avLst/>
          </a:prstGeom>
        </p:spPr>
      </p:pic>
      <p:cxnSp>
        <p:nvCxnSpPr>
          <p:cNvPr id="11" name="Straight Connector 10">
            <a:extLst>
              <a:ext uri="{FF2B5EF4-FFF2-40B4-BE49-F238E27FC236}">
                <a16:creationId xmlns:a16="http://schemas.microsoft.com/office/drawing/2014/main" id="{6BD6C909-6D3A-41F7-A135-17ECF729FFFB}"/>
              </a:ext>
            </a:extLst>
          </p:cNvPr>
          <p:cNvCxnSpPr>
            <a:stCxn id="12" idx="2"/>
            <a:endCxn id="15" idx="0"/>
          </p:cNvCxnSpPr>
          <p:nvPr/>
        </p:nvCxnSpPr>
        <p:spPr>
          <a:xfrm flipH="1">
            <a:off x="1177743" y="3055854"/>
            <a:ext cx="48869" cy="46068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a:extLst>
              <a:ext uri="{FF2B5EF4-FFF2-40B4-BE49-F238E27FC236}">
                <a16:creationId xmlns:a16="http://schemas.microsoft.com/office/drawing/2014/main" id="{1FE0A4DF-A167-4CBC-AB96-E67F47638CA2}"/>
              </a:ext>
            </a:extLst>
          </p:cNvPr>
          <p:cNvSpPr txBox="1"/>
          <p:nvPr/>
        </p:nvSpPr>
        <p:spPr>
          <a:xfrm>
            <a:off x="158910" y="2136466"/>
            <a:ext cx="2135403"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The user requests a new SharePoint team site, communication or teams across a Bot</a:t>
            </a:r>
          </a:p>
        </p:txBody>
      </p:sp>
      <p:cxnSp>
        <p:nvCxnSpPr>
          <p:cNvPr id="13" name="Straight Arrow Connector 12">
            <a:extLst>
              <a:ext uri="{FF2B5EF4-FFF2-40B4-BE49-F238E27FC236}">
                <a16:creationId xmlns:a16="http://schemas.microsoft.com/office/drawing/2014/main" id="{CCB65401-32EF-40B8-997D-E4586D8F13A2}"/>
              </a:ext>
            </a:extLst>
          </p:cNvPr>
          <p:cNvCxnSpPr/>
          <p:nvPr/>
        </p:nvCxnSpPr>
        <p:spPr>
          <a:xfrm flipV="1">
            <a:off x="701205" y="3846290"/>
            <a:ext cx="1897170" cy="21899"/>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4" name="Group 13">
            <a:extLst>
              <a:ext uri="{FF2B5EF4-FFF2-40B4-BE49-F238E27FC236}">
                <a16:creationId xmlns:a16="http://schemas.microsoft.com/office/drawing/2014/main" id="{F0A11A87-BF7D-4F63-8637-93B025517D48}"/>
              </a:ext>
            </a:extLst>
          </p:cNvPr>
          <p:cNvGrpSpPr/>
          <p:nvPr/>
        </p:nvGrpSpPr>
        <p:grpSpPr>
          <a:xfrm>
            <a:off x="920542" y="3516534"/>
            <a:ext cx="514401" cy="514401"/>
            <a:chOff x="492" y="17985"/>
            <a:chExt cx="524853" cy="524853"/>
          </a:xfrm>
          <a:solidFill>
            <a:srgbClr val="FF0000"/>
          </a:solidFill>
        </p:grpSpPr>
        <p:sp>
          <p:nvSpPr>
            <p:cNvPr id="15" name="Oval 14">
              <a:extLst>
                <a:ext uri="{FF2B5EF4-FFF2-40B4-BE49-F238E27FC236}">
                  <a16:creationId xmlns:a16="http://schemas.microsoft.com/office/drawing/2014/main" id="{E1F35AA9-BB90-4EF6-9A42-AA72F6D5C4EB}"/>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FCB45DE6-146A-428A-BBC4-3E7C3A3D7EB2}"/>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pic>
        <p:nvPicPr>
          <p:cNvPr id="17" name="Picture 16">
            <a:extLst>
              <a:ext uri="{FF2B5EF4-FFF2-40B4-BE49-F238E27FC236}">
                <a16:creationId xmlns:a16="http://schemas.microsoft.com/office/drawing/2014/main" id="{CCCFE516-2BE1-4445-ACCA-0578FA9FA78D}"/>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01650" y="3467603"/>
            <a:ext cx="1488000" cy="781200"/>
          </a:xfrm>
          <a:prstGeom prst="rect">
            <a:avLst/>
          </a:prstGeom>
        </p:spPr>
      </p:pic>
      <p:pic>
        <p:nvPicPr>
          <p:cNvPr id="18" name="Picture 2" descr="https://dev.botframework.com/client/images/channels/icons/msteams.png">
            <a:extLst>
              <a:ext uri="{FF2B5EF4-FFF2-40B4-BE49-F238E27FC236}">
                <a16:creationId xmlns:a16="http://schemas.microsoft.com/office/drawing/2014/main" id="{7787C47F-BFA0-4589-8038-C3ACB7957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8194" y="4268772"/>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dev.botframework.com/client/images/channels/icons/directline.png">
            <a:extLst>
              <a:ext uri="{FF2B5EF4-FFF2-40B4-BE49-F238E27FC236}">
                <a16:creationId xmlns:a16="http://schemas.microsoft.com/office/drawing/2014/main" id="{C50C80D3-8E10-4045-9947-B09ED954AC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7782" y="427008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dev.botframework.com/ChannelConfigs/Images/cortana/icon.png">
            <a:extLst>
              <a:ext uri="{FF2B5EF4-FFF2-40B4-BE49-F238E27FC236}">
                <a16:creationId xmlns:a16="http://schemas.microsoft.com/office/drawing/2014/main" id="{8BF278C4-261F-4AE9-A0A0-238AB7CB2A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0899" y="4304438"/>
            <a:ext cx="421678" cy="4216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dev.botframework.com/ChannelConfigs/Images/skype/icon.png">
            <a:extLst>
              <a:ext uri="{FF2B5EF4-FFF2-40B4-BE49-F238E27FC236}">
                <a16:creationId xmlns:a16="http://schemas.microsoft.com/office/drawing/2014/main" id="{3AB86B5B-67E9-497E-8D60-A8D891E987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0899" y="3725301"/>
            <a:ext cx="460601" cy="4606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dev.botframework.com/ChannelConfigs/Images/slack/icon.png">
            <a:extLst>
              <a:ext uri="{FF2B5EF4-FFF2-40B4-BE49-F238E27FC236}">
                <a16:creationId xmlns:a16="http://schemas.microsoft.com/office/drawing/2014/main" id="{9A735167-E24B-4740-8505-656B74CE51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0880" y="3121246"/>
            <a:ext cx="470620" cy="4706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s://dev.botframework.com/ChannelConfigs/Images/email/icon.png">
            <a:extLst>
              <a:ext uri="{FF2B5EF4-FFF2-40B4-BE49-F238E27FC236}">
                <a16:creationId xmlns:a16="http://schemas.microsoft.com/office/drawing/2014/main" id="{ED53440C-4833-43AA-BBF3-17FAF25A5D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8809" y="3121246"/>
            <a:ext cx="469932" cy="46993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2119BAF-10FC-46C4-BD40-DA5EAA0CB0EB}"/>
              </a:ext>
            </a:extLst>
          </p:cNvPr>
          <p:cNvCxnSpPr>
            <a:cxnSpLocks/>
            <a:stCxn id="25" idx="2"/>
            <a:endCxn id="28" idx="0"/>
          </p:cNvCxnSpPr>
          <p:nvPr/>
        </p:nvCxnSpPr>
        <p:spPr>
          <a:xfrm>
            <a:off x="4013094" y="1893031"/>
            <a:ext cx="625692" cy="1281182"/>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25" name="TextBox 4">
            <a:extLst>
              <a:ext uri="{FF2B5EF4-FFF2-40B4-BE49-F238E27FC236}">
                <a16:creationId xmlns:a16="http://schemas.microsoft.com/office/drawing/2014/main" id="{B509E178-955B-4A53-8C61-5CB2244E8DC4}"/>
              </a:ext>
            </a:extLst>
          </p:cNvPr>
          <p:cNvSpPr txBox="1"/>
          <p:nvPr/>
        </p:nvSpPr>
        <p:spPr>
          <a:xfrm>
            <a:off x="2896950" y="1404531"/>
            <a:ext cx="2232288"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GB" sz="1400" dirty="0">
                <a:solidFill>
                  <a:schemeClr val="bg1"/>
                </a:solidFill>
              </a:rPr>
              <a:t>The Bot saves the user's request in a SharePoint list</a:t>
            </a:r>
            <a:endParaRPr lang="en-US" sz="1400" dirty="0">
              <a:solidFill>
                <a:schemeClr val="bg1"/>
              </a:solidFill>
            </a:endParaRPr>
          </a:p>
        </p:txBody>
      </p:sp>
      <p:cxnSp>
        <p:nvCxnSpPr>
          <p:cNvPr id="26" name="Straight Arrow Connector 25">
            <a:extLst>
              <a:ext uri="{FF2B5EF4-FFF2-40B4-BE49-F238E27FC236}">
                <a16:creationId xmlns:a16="http://schemas.microsoft.com/office/drawing/2014/main" id="{0112A379-0728-4386-B291-E9C8FC6840D8}"/>
              </a:ext>
            </a:extLst>
          </p:cNvPr>
          <p:cNvCxnSpPr/>
          <p:nvPr/>
        </p:nvCxnSpPr>
        <p:spPr>
          <a:xfrm flipV="1">
            <a:off x="4338735" y="2695058"/>
            <a:ext cx="1472608" cy="1260544"/>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7" name="Group 26">
            <a:extLst>
              <a:ext uri="{FF2B5EF4-FFF2-40B4-BE49-F238E27FC236}">
                <a16:creationId xmlns:a16="http://schemas.microsoft.com/office/drawing/2014/main" id="{D97C640A-6E56-4342-BD25-5297A1C06449}"/>
              </a:ext>
            </a:extLst>
          </p:cNvPr>
          <p:cNvGrpSpPr/>
          <p:nvPr/>
        </p:nvGrpSpPr>
        <p:grpSpPr>
          <a:xfrm>
            <a:off x="4381585" y="3174213"/>
            <a:ext cx="514401" cy="514401"/>
            <a:chOff x="492" y="17985"/>
            <a:chExt cx="524853" cy="524853"/>
          </a:xfrm>
          <a:solidFill>
            <a:srgbClr val="FF0000"/>
          </a:solidFill>
        </p:grpSpPr>
        <p:sp>
          <p:nvSpPr>
            <p:cNvPr id="28" name="Oval 27">
              <a:extLst>
                <a:ext uri="{FF2B5EF4-FFF2-40B4-BE49-F238E27FC236}">
                  <a16:creationId xmlns:a16="http://schemas.microsoft.com/office/drawing/2014/main" id="{921A3C00-C159-4584-940F-14291D6C3D90}"/>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a:extLst>
                <a:ext uri="{FF2B5EF4-FFF2-40B4-BE49-F238E27FC236}">
                  <a16:creationId xmlns:a16="http://schemas.microsoft.com/office/drawing/2014/main" id="{A7DD07FE-1158-46D6-95D0-83F3E0618DCE}"/>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pic>
        <p:nvPicPr>
          <p:cNvPr id="30" name="Picture 29">
            <a:extLst>
              <a:ext uri="{FF2B5EF4-FFF2-40B4-BE49-F238E27FC236}">
                <a16:creationId xmlns:a16="http://schemas.microsoft.com/office/drawing/2014/main" id="{A121C4AA-3F43-4CFA-B284-65B96A6634B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57020" y="3484761"/>
            <a:ext cx="744955" cy="744955"/>
          </a:xfrm>
          <a:prstGeom prst="rect">
            <a:avLst/>
          </a:prstGeom>
        </p:spPr>
      </p:pic>
      <p:cxnSp>
        <p:nvCxnSpPr>
          <p:cNvPr id="31" name="Straight Connector 30">
            <a:extLst>
              <a:ext uri="{FF2B5EF4-FFF2-40B4-BE49-F238E27FC236}">
                <a16:creationId xmlns:a16="http://schemas.microsoft.com/office/drawing/2014/main" id="{DF7FB7E1-99CC-43A5-BC38-D6D9372C3D41}"/>
              </a:ext>
            </a:extLst>
          </p:cNvPr>
          <p:cNvCxnSpPr>
            <a:stCxn id="32" idx="2"/>
            <a:endCxn id="35" idx="6"/>
          </p:cNvCxnSpPr>
          <p:nvPr/>
        </p:nvCxnSpPr>
        <p:spPr>
          <a:xfrm flipH="1">
            <a:off x="7013575" y="2900251"/>
            <a:ext cx="2841378" cy="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2" name="TextBox 4">
            <a:extLst>
              <a:ext uri="{FF2B5EF4-FFF2-40B4-BE49-F238E27FC236}">
                <a16:creationId xmlns:a16="http://schemas.microsoft.com/office/drawing/2014/main" id="{B5F24738-8EC4-471F-9892-A9522766FB04}"/>
              </a:ext>
            </a:extLst>
          </p:cNvPr>
          <p:cNvSpPr txBox="1"/>
          <p:nvPr/>
        </p:nvSpPr>
        <p:spPr>
          <a:xfrm>
            <a:off x="8787251" y="2196307"/>
            <a:ext cx="2135403"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The admin approves the request which triggers a Microsoft Flow</a:t>
            </a:r>
          </a:p>
        </p:txBody>
      </p:sp>
      <p:cxnSp>
        <p:nvCxnSpPr>
          <p:cNvPr id="33" name="Straight Arrow Connector 32">
            <a:extLst>
              <a:ext uri="{FF2B5EF4-FFF2-40B4-BE49-F238E27FC236}">
                <a16:creationId xmlns:a16="http://schemas.microsoft.com/office/drawing/2014/main" id="{F7D4A099-12B6-4828-B878-92BE6B69B47A}"/>
              </a:ext>
            </a:extLst>
          </p:cNvPr>
          <p:cNvCxnSpPr>
            <a:endCxn id="30" idx="0"/>
          </p:cNvCxnSpPr>
          <p:nvPr/>
        </p:nvCxnSpPr>
        <p:spPr>
          <a:xfrm>
            <a:off x="6523773" y="2627260"/>
            <a:ext cx="5725" cy="857501"/>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4" name="Group 33">
            <a:extLst>
              <a:ext uri="{FF2B5EF4-FFF2-40B4-BE49-F238E27FC236}">
                <a16:creationId xmlns:a16="http://schemas.microsoft.com/office/drawing/2014/main" id="{690928CA-2A98-4EDE-AA49-E8FB18EBF2B7}"/>
              </a:ext>
            </a:extLst>
          </p:cNvPr>
          <p:cNvGrpSpPr/>
          <p:nvPr/>
        </p:nvGrpSpPr>
        <p:grpSpPr>
          <a:xfrm>
            <a:off x="6499174" y="2643051"/>
            <a:ext cx="514401" cy="514401"/>
            <a:chOff x="492" y="17985"/>
            <a:chExt cx="524853" cy="524853"/>
          </a:xfrm>
          <a:solidFill>
            <a:srgbClr val="FF0000"/>
          </a:solidFill>
        </p:grpSpPr>
        <p:sp>
          <p:nvSpPr>
            <p:cNvPr id="35" name="Oval 34">
              <a:extLst>
                <a:ext uri="{FF2B5EF4-FFF2-40B4-BE49-F238E27FC236}">
                  <a16:creationId xmlns:a16="http://schemas.microsoft.com/office/drawing/2014/main" id="{4AABA7FA-68F0-4DBC-B945-14B942F04364}"/>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a:extLst>
                <a:ext uri="{FF2B5EF4-FFF2-40B4-BE49-F238E27FC236}">
                  <a16:creationId xmlns:a16="http://schemas.microsoft.com/office/drawing/2014/main" id="{3F824DE7-0F51-455A-B6EB-44BDB5C3DC4B}"/>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cxnSp>
        <p:nvCxnSpPr>
          <p:cNvPr id="37" name="Straight Connector 36">
            <a:extLst>
              <a:ext uri="{FF2B5EF4-FFF2-40B4-BE49-F238E27FC236}">
                <a16:creationId xmlns:a16="http://schemas.microsoft.com/office/drawing/2014/main" id="{04E31435-024D-4EFD-9887-74916B0C1D21}"/>
              </a:ext>
            </a:extLst>
          </p:cNvPr>
          <p:cNvCxnSpPr>
            <a:cxnSpLocks/>
            <a:stCxn id="38" idx="0"/>
            <a:endCxn id="42" idx="5"/>
          </p:cNvCxnSpPr>
          <p:nvPr/>
        </p:nvCxnSpPr>
        <p:spPr>
          <a:xfrm flipH="1" flipV="1">
            <a:off x="8166731" y="4498496"/>
            <a:ext cx="1412511" cy="412702"/>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8" name="TextBox 4">
            <a:extLst>
              <a:ext uri="{FF2B5EF4-FFF2-40B4-BE49-F238E27FC236}">
                <a16:creationId xmlns:a16="http://schemas.microsoft.com/office/drawing/2014/main" id="{4A64DF99-787C-42E2-BE85-8937F4EAC89E}"/>
              </a:ext>
            </a:extLst>
          </p:cNvPr>
          <p:cNvSpPr txBox="1"/>
          <p:nvPr/>
        </p:nvSpPr>
        <p:spPr>
          <a:xfrm>
            <a:off x="8434264" y="4911198"/>
            <a:ext cx="2289955"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Flow for every request with status “Approved” will call an Azure Function to perform the provisioning</a:t>
            </a:r>
          </a:p>
        </p:txBody>
      </p:sp>
      <p:cxnSp>
        <p:nvCxnSpPr>
          <p:cNvPr id="39" name="Straight Arrow Connector 38">
            <a:extLst>
              <a:ext uri="{FF2B5EF4-FFF2-40B4-BE49-F238E27FC236}">
                <a16:creationId xmlns:a16="http://schemas.microsoft.com/office/drawing/2014/main" id="{2D49BEFC-08DB-4214-9A32-8F1A3CB947E4}"/>
              </a:ext>
            </a:extLst>
          </p:cNvPr>
          <p:cNvCxnSpPr>
            <a:stCxn id="30" idx="3"/>
            <a:endCxn id="9" idx="1"/>
          </p:cNvCxnSpPr>
          <p:nvPr/>
        </p:nvCxnSpPr>
        <p:spPr>
          <a:xfrm>
            <a:off x="6901975" y="3857239"/>
            <a:ext cx="1927666" cy="17667"/>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CD768AA6-82EA-4E13-81B9-44D16B0BEC9F}"/>
              </a:ext>
            </a:extLst>
          </p:cNvPr>
          <p:cNvCxnSpPr/>
          <p:nvPr/>
        </p:nvCxnSpPr>
        <p:spPr>
          <a:xfrm flipH="1" flipV="1">
            <a:off x="6901975" y="4073356"/>
            <a:ext cx="1885276" cy="23023"/>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1" name="Group 40">
            <a:extLst>
              <a:ext uri="{FF2B5EF4-FFF2-40B4-BE49-F238E27FC236}">
                <a16:creationId xmlns:a16="http://schemas.microsoft.com/office/drawing/2014/main" id="{8213DD94-00AF-4732-A74D-0DECB194F9C3}"/>
              </a:ext>
            </a:extLst>
          </p:cNvPr>
          <p:cNvGrpSpPr/>
          <p:nvPr/>
        </p:nvGrpSpPr>
        <p:grpSpPr>
          <a:xfrm>
            <a:off x="7727662" y="4059427"/>
            <a:ext cx="514401" cy="514401"/>
            <a:chOff x="492" y="17985"/>
            <a:chExt cx="524853" cy="524853"/>
          </a:xfrm>
          <a:solidFill>
            <a:srgbClr val="FF0000"/>
          </a:solidFill>
        </p:grpSpPr>
        <p:sp>
          <p:nvSpPr>
            <p:cNvPr id="42" name="Oval 41">
              <a:extLst>
                <a:ext uri="{FF2B5EF4-FFF2-40B4-BE49-F238E27FC236}">
                  <a16:creationId xmlns:a16="http://schemas.microsoft.com/office/drawing/2014/main" id="{59BC56CD-4E53-490F-8E72-F41B5AE6630A}"/>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
              <a:extLst>
                <a:ext uri="{FF2B5EF4-FFF2-40B4-BE49-F238E27FC236}">
                  <a16:creationId xmlns:a16="http://schemas.microsoft.com/office/drawing/2014/main" id="{83CF6982-1F27-4486-BC9D-759346B5FE8B}"/>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cxnSp>
        <p:nvCxnSpPr>
          <p:cNvPr id="44" name="Straight Connector 43">
            <a:extLst>
              <a:ext uri="{FF2B5EF4-FFF2-40B4-BE49-F238E27FC236}">
                <a16:creationId xmlns:a16="http://schemas.microsoft.com/office/drawing/2014/main" id="{3F1B49E8-F34D-4929-BC65-338BC638F397}"/>
              </a:ext>
            </a:extLst>
          </p:cNvPr>
          <p:cNvCxnSpPr>
            <a:stCxn id="45" idx="2"/>
            <a:endCxn id="48" idx="2"/>
          </p:cNvCxnSpPr>
          <p:nvPr/>
        </p:nvCxnSpPr>
        <p:spPr>
          <a:xfrm flipV="1">
            <a:off x="4202577" y="4868625"/>
            <a:ext cx="1878092" cy="92771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a:extLst>
              <a:ext uri="{FF2B5EF4-FFF2-40B4-BE49-F238E27FC236}">
                <a16:creationId xmlns:a16="http://schemas.microsoft.com/office/drawing/2014/main" id="{47FA2A98-E9A9-4F7B-80A4-55DB4ADFB24B}"/>
              </a:ext>
            </a:extLst>
          </p:cNvPr>
          <p:cNvSpPr txBox="1"/>
          <p:nvPr/>
        </p:nvSpPr>
        <p:spPr>
          <a:xfrm>
            <a:off x="3134875" y="5307841"/>
            <a:ext cx="2135403"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Flow notifies to the user that the process is ended</a:t>
            </a:r>
          </a:p>
        </p:txBody>
      </p:sp>
      <p:cxnSp>
        <p:nvCxnSpPr>
          <p:cNvPr id="46" name="Straight Arrow Connector 45">
            <a:extLst>
              <a:ext uri="{FF2B5EF4-FFF2-40B4-BE49-F238E27FC236}">
                <a16:creationId xmlns:a16="http://schemas.microsoft.com/office/drawing/2014/main" id="{08D1EC10-3E41-4A06-8220-5E3607B5175F}"/>
              </a:ext>
            </a:extLst>
          </p:cNvPr>
          <p:cNvCxnSpPr>
            <a:stCxn id="30" idx="2"/>
          </p:cNvCxnSpPr>
          <p:nvPr/>
        </p:nvCxnSpPr>
        <p:spPr>
          <a:xfrm>
            <a:off x="6529498" y="4229716"/>
            <a:ext cx="13593" cy="1462444"/>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7" name="Group 46">
            <a:extLst>
              <a:ext uri="{FF2B5EF4-FFF2-40B4-BE49-F238E27FC236}">
                <a16:creationId xmlns:a16="http://schemas.microsoft.com/office/drawing/2014/main" id="{014636B9-28FC-4504-9BB9-59B89B0CF4F1}"/>
              </a:ext>
            </a:extLst>
          </p:cNvPr>
          <p:cNvGrpSpPr/>
          <p:nvPr/>
        </p:nvGrpSpPr>
        <p:grpSpPr>
          <a:xfrm>
            <a:off x="6080669" y="4611424"/>
            <a:ext cx="514401" cy="514401"/>
            <a:chOff x="492" y="17985"/>
            <a:chExt cx="524853" cy="524853"/>
          </a:xfrm>
          <a:solidFill>
            <a:srgbClr val="FF0000"/>
          </a:solidFill>
        </p:grpSpPr>
        <p:sp>
          <p:nvSpPr>
            <p:cNvPr id="48" name="Oval 47">
              <a:extLst>
                <a:ext uri="{FF2B5EF4-FFF2-40B4-BE49-F238E27FC236}">
                  <a16:creationId xmlns:a16="http://schemas.microsoft.com/office/drawing/2014/main" id="{81BC3435-C531-43D4-AA81-B611A41310B4}"/>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a:extLst>
                <a:ext uri="{FF2B5EF4-FFF2-40B4-BE49-F238E27FC236}">
                  <a16:creationId xmlns:a16="http://schemas.microsoft.com/office/drawing/2014/main" id="{7744C6DB-83D6-4874-8101-0F4B4F03C3D0}"/>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5</a:t>
              </a:r>
              <a:endParaRPr lang="en-US" sz="2352" dirty="0"/>
            </a:p>
          </p:txBody>
        </p:sp>
      </p:grpSp>
      <p:pic>
        <p:nvPicPr>
          <p:cNvPr id="50" name="Picture 49">
            <a:extLst>
              <a:ext uri="{FF2B5EF4-FFF2-40B4-BE49-F238E27FC236}">
                <a16:creationId xmlns:a16="http://schemas.microsoft.com/office/drawing/2014/main" id="{1EBC5256-BC0A-4F9A-BABC-81EB4FE7DC7B}"/>
              </a:ext>
            </a:extLst>
          </p:cNvPr>
          <p:cNvPicPr>
            <a:picLocks noChangeAspect="1"/>
          </p:cNvPicPr>
          <p:nvPr/>
        </p:nvPicPr>
        <p:blipFill>
          <a:blip r:embed="rId16"/>
          <a:stretch>
            <a:fillRect/>
          </a:stretch>
        </p:blipFill>
        <p:spPr>
          <a:xfrm>
            <a:off x="6299753" y="5908537"/>
            <a:ext cx="486675" cy="528960"/>
          </a:xfrm>
          <a:prstGeom prst="rect">
            <a:avLst/>
          </a:prstGeom>
        </p:spPr>
      </p:pic>
      <p:pic>
        <p:nvPicPr>
          <p:cNvPr id="51" name="Picture 50">
            <a:extLst>
              <a:ext uri="{FF2B5EF4-FFF2-40B4-BE49-F238E27FC236}">
                <a16:creationId xmlns:a16="http://schemas.microsoft.com/office/drawing/2014/main" id="{98EC4C70-5EFB-468C-AE03-2E106E86906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24880" y="3461553"/>
            <a:ext cx="780290" cy="780290"/>
          </a:xfrm>
          <a:prstGeom prst="rect">
            <a:avLst/>
          </a:prstGeom>
        </p:spPr>
      </p:pic>
      <p:sp>
        <p:nvSpPr>
          <p:cNvPr id="52" name="&quot;No&quot; Symbol 17">
            <a:extLst>
              <a:ext uri="{FF2B5EF4-FFF2-40B4-BE49-F238E27FC236}">
                <a16:creationId xmlns:a16="http://schemas.microsoft.com/office/drawing/2014/main" id="{595B22DD-9D7D-4768-BF02-AF59E4EA9466}"/>
              </a:ext>
            </a:extLst>
          </p:cNvPr>
          <p:cNvSpPr/>
          <p:nvPr/>
        </p:nvSpPr>
        <p:spPr>
          <a:xfrm>
            <a:off x="6080669" y="3431413"/>
            <a:ext cx="857573" cy="83363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3" name="Picture 52">
            <a:extLst>
              <a:ext uri="{FF2B5EF4-FFF2-40B4-BE49-F238E27FC236}">
                <a16:creationId xmlns:a16="http://schemas.microsoft.com/office/drawing/2014/main" id="{94B65E60-FB28-4D81-A791-908C31E1571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43498" y="3456145"/>
            <a:ext cx="780290" cy="780290"/>
          </a:xfrm>
          <a:prstGeom prst="rect">
            <a:avLst/>
          </a:prstGeom>
        </p:spPr>
      </p:pic>
      <p:cxnSp>
        <p:nvCxnSpPr>
          <p:cNvPr id="54" name="Straight Arrow Connector 53">
            <a:extLst>
              <a:ext uri="{FF2B5EF4-FFF2-40B4-BE49-F238E27FC236}">
                <a16:creationId xmlns:a16="http://schemas.microsoft.com/office/drawing/2014/main" id="{3062C6C7-DAC3-44B7-AB31-0B0A2E78FDAD}"/>
              </a:ext>
            </a:extLst>
          </p:cNvPr>
          <p:cNvCxnSpPr/>
          <p:nvPr/>
        </p:nvCxnSpPr>
        <p:spPr>
          <a:xfrm>
            <a:off x="9651095" y="3867225"/>
            <a:ext cx="1271559" cy="7681"/>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a:extLst>
              <a:ext uri="{FF2B5EF4-FFF2-40B4-BE49-F238E27FC236}">
                <a16:creationId xmlns:a16="http://schemas.microsoft.com/office/drawing/2014/main" id="{401F007F-FE90-4F7A-96CF-0AA4E6243B6C}"/>
              </a:ext>
            </a:extLst>
          </p:cNvPr>
          <p:cNvCxnSpPr/>
          <p:nvPr/>
        </p:nvCxnSpPr>
        <p:spPr>
          <a:xfrm flipH="1" flipV="1">
            <a:off x="9651095" y="4083342"/>
            <a:ext cx="1271559" cy="13037"/>
          </a:xfrm>
          <a:prstGeom prst="straightConnector1">
            <a:avLst/>
          </a:prstGeom>
          <a:ln w="539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56" name="TextBox 4">
            <a:extLst>
              <a:ext uri="{FF2B5EF4-FFF2-40B4-BE49-F238E27FC236}">
                <a16:creationId xmlns:a16="http://schemas.microsoft.com/office/drawing/2014/main" id="{D020EF7C-3ADB-4B9E-BDCD-1BEDC0CFB760}"/>
              </a:ext>
            </a:extLst>
          </p:cNvPr>
          <p:cNvSpPr txBox="1"/>
          <p:nvPr/>
        </p:nvSpPr>
        <p:spPr>
          <a:xfrm>
            <a:off x="10681527" y="3157452"/>
            <a:ext cx="150423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Azure Key Vault</a:t>
            </a:r>
          </a:p>
        </p:txBody>
      </p:sp>
      <p:sp>
        <p:nvSpPr>
          <p:cNvPr id="62" name="Title 1">
            <a:extLst>
              <a:ext uri="{FF2B5EF4-FFF2-40B4-BE49-F238E27FC236}">
                <a16:creationId xmlns:a16="http://schemas.microsoft.com/office/drawing/2014/main" id="{6B8AD7CA-7067-4564-B9EA-245923763CF7}"/>
              </a:ext>
            </a:extLst>
          </p:cNvPr>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pPr algn="ctr"/>
            <a:r>
              <a:rPr lang="it-IT" dirty="0"/>
              <a:t>Solution Architecture</a:t>
            </a:r>
          </a:p>
        </p:txBody>
      </p:sp>
      <p:pic>
        <p:nvPicPr>
          <p:cNvPr id="58" name="Picture 57">
            <a:extLst>
              <a:ext uri="{FF2B5EF4-FFF2-40B4-BE49-F238E27FC236}">
                <a16:creationId xmlns:a16="http://schemas.microsoft.com/office/drawing/2014/main" id="{445622A0-A454-40B1-AF15-8768A5FD4E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2293" y="6383214"/>
            <a:ext cx="285714" cy="285714"/>
          </a:xfrm>
          <a:prstGeom prst="rect">
            <a:avLst/>
          </a:prstGeom>
        </p:spPr>
      </p:pic>
      <p:sp>
        <p:nvSpPr>
          <p:cNvPr id="59" name="TextBox 58">
            <a:extLst>
              <a:ext uri="{FF2B5EF4-FFF2-40B4-BE49-F238E27FC236}">
                <a16:creationId xmlns:a16="http://schemas.microsoft.com/office/drawing/2014/main" id="{4073D28A-A3E7-4737-BE67-30F4FF9CE398}"/>
              </a:ext>
            </a:extLst>
          </p:cNvPr>
          <p:cNvSpPr txBox="1"/>
          <p:nvPr/>
        </p:nvSpPr>
        <p:spPr>
          <a:xfrm>
            <a:off x="269905" y="6239198"/>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@giuleon</a:t>
            </a:r>
            <a:endParaRPr lang="en-GB" sz="2000" dirty="0" err="1"/>
          </a:p>
        </p:txBody>
      </p:sp>
      <p:sp>
        <p:nvSpPr>
          <p:cNvPr id="60" name="TextBox 59">
            <a:extLst>
              <a:ext uri="{FF2B5EF4-FFF2-40B4-BE49-F238E27FC236}">
                <a16:creationId xmlns:a16="http://schemas.microsoft.com/office/drawing/2014/main" id="{5768F6EB-0291-4B9F-8FDD-B58938CDCD8D}"/>
              </a:ext>
            </a:extLst>
          </p:cNvPr>
          <p:cNvSpPr txBox="1"/>
          <p:nvPr/>
        </p:nvSpPr>
        <p:spPr>
          <a:xfrm>
            <a:off x="2313358" y="6239198"/>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delucagiuliano.com</a:t>
            </a:r>
            <a:endParaRPr lang="en-GB" sz="2000" dirty="0" err="1"/>
          </a:p>
        </p:txBody>
      </p:sp>
    </p:spTree>
    <p:extLst>
      <p:ext uri="{BB962C8B-B14F-4D97-AF65-F5344CB8AC3E}">
        <p14:creationId xmlns:p14="http://schemas.microsoft.com/office/powerpoint/2010/main" val="413018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fade">
                                      <p:cBhvr>
                                        <p:cTn id="89" dur="1000"/>
                                        <p:tgtEl>
                                          <p:spTgt spid="2"/>
                                        </p:tgtEl>
                                      </p:cBhvr>
                                    </p:animEffect>
                                    <p:anim calcmode="lin" valueType="num">
                                      <p:cBhvr>
                                        <p:cTn id="90" dur="1000" fill="hold"/>
                                        <p:tgtEl>
                                          <p:spTgt spid="2"/>
                                        </p:tgtEl>
                                        <p:attrNameLst>
                                          <p:attrName>ppt_x</p:attrName>
                                        </p:attrNameLst>
                                      </p:cBhvr>
                                      <p:tavLst>
                                        <p:tav tm="0">
                                          <p:val>
                                            <p:strVal val="#ppt_x"/>
                                          </p:val>
                                        </p:tav>
                                        <p:tav tm="100000">
                                          <p:val>
                                            <p:strVal val="#ppt_x"/>
                                          </p:val>
                                        </p:tav>
                                      </p:tavLst>
                                    </p:anim>
                                    <p:anim calcmode="lin" valueType="num">
                                      <p:cBhvr>
                                        <p:cTn id="9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anim calcmode="lin" valueType="num">
                                      <p:cBhvr>
                                        <p:cTn id="97" dur="1000" fill="hold"/>
                                        <p:tgtEl>
                                          <p:spTgt spid="33"/>
                                        </p:tgtEl>
                                        <p:attrNameLst>
                                          <p:attrName>ppt_x</p:attrName>
                                        </p:attrNameLst>
                                      </p:cBhvr>
                                      <p:tavLst>
                                        <p:tav tm="0">
                                          <p:val>
                                            <p:strVal val="#ppt_x"/>
                                          </p:val>
                                        </p:tav>
                                        <p:tav tm="100000">
                                          <p:val>
                                            <p:strVal val="#ppt_x"/>
                                          </p:val>
                                        </p:tav>
                                      </p:tavLst>
                                    </p:anim>
                                    <p:anim calcmode="lin" valueType="num">
                                      <p:cBhvr>
                                        <p:cTn id="98" dur="1000" fill="hold"/>
                                        <p:tgtEl>
                                          <p:spTgt spid="3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1000"/>
                                        <p:tgtEl>
                                          <p:spTgt spid="34"/>
                                        </p:tgtEl>
                                      </p:cBhvr>
                                    </p:animEffect>
                                    <p:anim calcmode="lin" valueType="num">
                                      <p:cBhvr>
                                        <p:cTn id="102" dur="1000" fill="hold"/>
                                        <p:tgtEl>
                                          <p:spTgt spid="34"/>
                                        </p:tgtEl>
                                        <p:attrNameLst>
                                          <p:attrName>ppt_x</p:attrName>
                                        </p:attrNameLst>
                                      </p:cBhvr>
                                      <p:tavLst>
                                        <p:tav tm="0">
                                          <p:val>
                                            <p:strVal val="#ppt_x"/>
                                          </p:val>
                                        </p:tav>
                                        <p:tav tm="100000">
                                          <p:val>
                                            <p:strVal val="#ppt_x"/>
                                          </p:val>
                                        </p:tav>
                                      </p:tavLst>
                                    </p:anim>
                                    <p:anim calcmode="lin" valueType="num">
                                      <p:cBhvr>
                                        <p:cTn id="103" dur="1000" fill="hold"/>
                                        <p:tgtEl>
                                          <p:spTgt spid="34"/>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000"/>
                                        <p:tgtEl>
                                          <p:spTgt spid="31"/>
                                        </p:tgtEl>
                                      </p:cBhvr>
                                    </p:animEffect>
                                    <p:anim calcmode="lin" valueType="num">
                                      <p:cBhvr>
                                        <p:cTn id="107" dur="1000" fill="hold"/>
                                        <p:tgtEl>
                                          <p:spTgt spid="31"/>
                                        </p:tgtEl>
                                        <p:attrNameLst>
                                          <p:attrName>ppt_x</p:attrName>
                                        </p:attrNameLst>
                                      </p:cBhvr>
                                      <p:tavLst>
                                        <p:tav tm="0">
                                          <p:val>
                                            <p:strVal val="#ppt_x"/>
                                          </p:val>
                                        </p:tav>
                                        <p:tav tm="100000">
                                          <p:val>
                                            <p:strVal val="#ppt_x"/>
                                          </p:val>
                                        </p:tav>
                                      </p:tavLst>
                                    </p:anim>
                                    <p:anim calcmode="lin" valueType="num">
                                      <p:cBhvr>
                                        <p:cTn id="108" dur="1000" fill="hold"/>
                                        <p:tgtEl>
                                          <p:spTgt spid="3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1000"/>
                                        <p:tgtEl>
                                          <p:spTgt spid="32"/>
                                        </p:tgtEl>
                                      </p:cBhvr>
                                    </p:animEffect>
                                    <p:anim calcmode="lin" valueType="num">
                                      <p:cBhvr>
                                        <p:cTn id="112" dur="1000" fill="hold"/>
                                        <p:tgtEl>
                                          <p:spTgt spid="32"/>
                                        </p:tgtEl>
                                        <p:attrNameLst>
                                          <p:attrName>ppt_x</p:attrName>
                                        </p:attrNameLst>
                                      </p:cBhvr>
                                      <p:tavLst>
                                        <p:tav tm="0">
                                          <p:val>
                                            <p:strVal val="#ppt_x"/>
                                          </p:val>
                                        </p:tav>
                                        <p:tav tm="100000">
                                          <p:val>
                                            <p:strVal val="#ppt_x"/>
                                          </p:val>
                                        </p:tav>
                                      </p:tavLst>
                                    </p:anim>
                                    <p:anim calcmode="lin" valueType="num">
                                      <p:cBhvr>
                                        <p:cTn id="113" dur="1000" fill="hold"/>
                                        <p:tgtEl>
                                          <p:spTgt spid="3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1000"/>
                                        <p:tgtEl>
                                          <p:spTgt spid="30"/>
                                        </p:tgtEl>
                                      </p:cBhvr>
                                    </p:animEffect>
                                    <p:anim calcmode="lin" valueType="num">
                                      <p:cBhvr>
                                        <p:cTn id="117" dur="1000" fill="hold"/>
                                        <p:tgtEl>
                                          <p:spTgt spid="30"/>
                                        </p:tgtEl>
                                        <p:attrNameLst>
                                          <p:attrName>ppt_x</p:attrName>
                                        </p:attrNameLst>
                                      </p:cBhvr>
                                      <p:tavLst>
                                        <p:tav tm="0">
                                          <p:val>
                                            <p:strVal val="#ppt_x"/>
                                          </p:val>
                                        </p:tav>
                                        <p:tav tm="100000">
                                          <p:val>
                                            <p:strVal val="#ppt_x"/>
                                          </p:val>
                                        </p:tav>
                                      </p:tavLst>
                                    </p:anim>
                                    <p:anim calcmode="lin" valueType="num">
                                      <p:cBhvr>
                                        <p:cTn id="11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1000"/>
                                        <p:tgtEl>
                                          <p:spTgt spid="52"/>
                                        </p:tgtEl>
                                      </p:cBhvr>
                                    </p:animEffect>
                                    <p:anim calcmode="lin" valueType="num">
                                      <p:cBhvr>
                                        <p:cTn id="124" dur="1000" fill="hold"/>
                                        <p:tgtEl>
                                          <p:spTgt spid="52"/>
                                        </p:tgtEl>
                                        <p:attrNameLst>
                                          <p:attrName>ppt_x</p:attrName>
                                        </p:attrNameLst>
                                      </p:cBhvr>
                                      <p:tavLst>
                                        <p:tav tm="0">
                                          <p:val>
                                            <p:strVal val="#ppt_x"/>
                                          </p:val>
                                        </p:tav>
                                        <p:tav tm="100000">
                                          <p:val>
                                            <p:strVal val="#ppt_x"/>
                                          </p:val>
                                        </p:tav>
                                      </p:tavLst>
                                    </p:anim>
                                    <p:anim calcmode="lin" valueType="num">
                                      <p:cBhvr>
                                        <p:cTn id="125" dur="1000" fill="hold"/>
                                        <p:tgtEl>
                                          <p:spTgt spid="52"/>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fade">
                                      <p:cBhvr>
                                        <p:cTn id="128" dur="1000"/>
                                        <p:tgtEl>
                                          <p:spTgt spid="51"/>
                                        </p:tgtEl>
                                      </p:cBhvr>
                                    </p:animEffect>
                                    <p:anim calcmode="lin" valueType="num">
                                      <p:cBhvr>
                                        <p:cTn id="129" dur="1000" fill="hold"/>
                                        <p:tgtEl>
                                          <p:spTgt spid="51"/>
                                        </p:tgtEl>
                                        <p:attrNameLst>
                                          <p:attrName>ppt_x</p:attrName>
                                        </p:attrNameLst>
                                      </p:cBhvr>
                                      <p:tavLst>
                                        <p:tav tm="0">
                                          <p:val>
                                            <p:strVal val="#ppt_x"/>
                                          </p:val>
                                        </p:tav>
                                        <p:tav tm="100000">
                                          <p:val>
                                            <p:strVal val="#ppt_x"/>
                                          </p:val>
                                        </p:tav>
                                      </p:tavLst>
                                    </p:anim>
                                    <p:anim calcmode="lin" valueType="num">
                                      <p:cBhvr>
                                        <p:cTn id="13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1000"/>
                                        <p:tgtEl>
                                          <p:spTgt spid="39"/>
                                        </p:tgtEl>
                                      </p:cBhvr>
                                    </p:animEffect>
                                    <p:anim calcmode="lin" valueType="num">
                                      <p:cBhvr>
                                        <p:cTn id="136" dur="1000" fill="hold"/>
                                        <p:tgtEl>
                                          <p:spTgt spid="39"/>
                                        </p:tgtEl>
                                        <p:attrNameLst>
                                          <p:attrName>ppt_x</p:attrName>
                                        </p:attrNameLst>
                                      </p:cBhvr>
                                      <p:tavLst>
                                        <p:tav tm="0">
                                          <p:val>
                                            <p:strVal val="#ppt_x"/>
                                          </p:val>
                                        </p:tav>
                                        <p:tav tm="100000">
                                          <p:val>
                                            <p:strVal val="#ppt_x"/>
                                          </p:val>
                                        </p:tav>
                                      </p:tavLst>
                                    </p:anim>
                                    <p:anim calcmode="lin" valueType="num">
                                      <p:cBhvr>
                                        <p:cTn id="137" dur="1000" fill="hold"/>
                                        <p:tgtEl>
                                          <p:spTgt spid="39"/>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1000"/>
                                        <p:tgtEl>
                                          <p:spTgt spid="40"/>
                                        </p:tgtEl>
                                      </p:cBhvr>
                                    </p:animEffect>
                                    <p:anim calcmode="lin" valueType="num">
                                      <p:cBhvr>
                                        <p:cTn id="141" dur="1000" fill="hold"/>
                                        <p:tgtEl>
                                          <p:spTgt spid="40"/>
                                        </p:tgtEl>
                                        <p:attrNameLst>
                                          <p:attrName>ppt_x</p:attrName>
                                        </p:attrNameLst>
                                      </p:cBhvr>
                                      <p:tavLst>
                                        <p:tav tm="0">
                                          <p:val>
                                            <p:strVal val="#ppt_x"/>
                                          </p:val>
                                        </p:tav>
                                        <p:tav tm="100000">
                                          <p:val>
                                            <p:strVal val="#ppt_x"/>
                                          </p:val>
                                        </p:tav>
                                      </p:tavLst>
                                    </p:anim>
                                    <p:anim calcmode="lin" valueType="num">
                                      <p:cBhvr>
                                        <p:cTn id="142" dur="1000" fill="hold"/>
                                        <p:tgtEl>
                                          <p:spTgt spid="40"/>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fade">
                                      <p:cBhvr>
                                        <p:cTn id="145" dur="1000"/>
                                        <p:tgtEl>
                                          <p:spTgt spid="41"/>
                                        </p:tgtEl>
                                      </p:cBhvr>
                                    </p:animEffect>
                                    <p:anim calcmode="lin" valueType="num">
                                      <p:cBhvr>
                                        <p:cTn id="146" dur="1000" fill="hold"/>
                                        <p:tgtEl>
                                          <p:spTgt spid="41"/>
                                        </p:tgtEl>
                                        <p:attrNameLst>
                                          <p:attrName>ppt_x</p:attrName>
                                        </p:attrNameLst>
                                      </p:cBhvr>
                                      <p:tavLst>
                                        <p:tav tm="0">
                                          <p:val>
                                            <p:strVal val="#ppt_x"/>
                                          </p:val>
                                        </p:tav>
                                        <p:tav tm="100000">
                                          <p:val>
                                            <p:strVal val="#ppt_x"/>
                                          </p:val>
                                        </p:tav>
                                      </p:tavLst>
                                    </p:anim>
                                    <p:anim calcmode="lin" valueType="num">
                                      <p:cBhvr>
                                        <p:cTn id="147" dur="1000" fill="hold"/>
                                        <p:tgtEl>
                                          <p:spTgt spid="41"/>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1000"/>
                                        <p:tgtEl>
                                          <p:spTgt spid="37"/>
                                        </p:tgtEl>
                                      </p:cBhvr>
                                    </p:animEffect>
                                    <p:anim calcmode="lin" valueType="num">
                                      <p:cBhvr>
                                        <p:cTn id="151" dur="1000" fill="hold"/>
                                        <p:tgtEl>
                                          <p:spTgt spid="37"/>
                                        </p:tgtEl>
                                        <p:attrNameLst>
                                          <p:attrName>ppt_x</p:attrName>
                                        </p:attrNameLst>
                                      </p:cBhvr>
                                      <p:tavLst>
                                        <p:tav tm="0">
                                          <p:val>
                                            <p:strVal val="#ppt_x"/>
                                          </p:val>
                                        </p:tav>
                                        <p:tav tm="100000">
                                          <p:val>
                                            <p:strVal val="#ppt_x"/>
                                          </p:val>
                                        </p:tav>
                                      </p:tavLst>
                                    </p:anim>
                                    <p:anim calcmode="lin" valueType="num">
                                      <p:cBhvr>
                                        <p:cTn id="152" dur="1000" fill="hold"/>
                                        <p:tgtEl>
                                          <p:spTgt spid="37"/>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fade">
                                      <p:cBhvr>
                                        <p:cTn id="155" dur="1000"/>
                                        <p:tgtEl>
                                          <p:spTgt spid="38"/>
                                        </p:tgtEl>
                                      </p:cBhvr>
                                    </p:animEffect>
                                    <p:anim calcmode="lin" valueType="num">
                                      <p:cBhvr>
                                        <p:cTn id="156" dur="1000" fill="hold"/>
                                        <p:tgtEl>
                                          <p:spTgt spid="38"/>
                                        </p:tgtEl>
                                        <p:attrNameLst>
                                          <p:attrName>ppt_x</p:attrName>
                                        </p:attrNameLst>
                                      </p:cBhvr>
                                      <p:tavLst>
                                        <p:tav tm="0">
                                          <p:val>
                                            <p:strVal val="#ppt_x"/>
                                          </p:val>
                                        </p:tav>
                                        <p:tav tm="100000">
                                          <p:val>
                                            <p:strVal val="#ppt_x"/>
                                          </p:val>
                                        </p:tav>
                                      </p:tavLst>
                                    </p:anim>
                                    <p:anim calcmode="lin" valueType="num">
                                      <p:cBhvr>
                                        <p:cTn id="157" dur="1000" fill="hold"/>
                                        <p:tgtEl>
                                          <p:spTgt spid="38"/>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9"/>
                                        </p:tgtEl>
                                        <p:attrNameLst>
                                          <p:attrName>style.visibility</p:attrName>
                                        </p:attrNameLst>
                                      </p:cBhvr>
                                      <p:to>
                                        <p:strVal val="visible"/>
                                      </p:to>
                                    </p:set>
                                    <p:animEffect transition="in" filter="fade">
                                      <p:cBhvr>
                                        <p:cTn id="160" dur="1000"/>
                                        <p:tgtEl>
                                          <p:spTgt spid="9"/>
                                        </p:tgtEl>
                                      </p:cBhvr>
                                    </p:animEffect>
                                    <p:anim calcmode="lin" valueType="num">
                                      <p:cBhvr>
                                        <p:cTn id="161" dur="1000" fill="hold"/>
                                        <p:tgtEl>
                                          <p:spTgt spid="9"/>
                                        </p:tgtEl>
                                        <p:attrNameLst>
                                          <p:attrName>ppt_x</p:attrName>
                                        </p:attrNameLst>
                                      </p:cBhvr>
                                      <p:tavLst>
                                        <p:tav tm="0">
                                          <p:val>
                                            <p:strVal val="#ppt_x"/>
                                          </p:val>
                                        </p:tav>
                                        <p:tav tm="100000">
                                          <p:val>
                                            <p:strVal val="#ppt_x"/>
                                          </p:val>
                                        </p:tav>
                                      </p:tavLst>
                                    </p:anim>
                                    <p:anim calcmode="lin" valueType="num">
                                      <p:cBhvr>
                                        <p:cTn id="1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1000"/>
                                        <p:tgtEl>
                                          <p:spTgt spid="54"/>
                                        </p:tgtEl>
                                      </p:cBhvr>
                                    </p:animEffect>
                                    <p:anim calcmode="lin" valueType="num">
                                      <p:cBhvr>
                                        <p:cTn id="168" dur="1000" fill="hold"/>
                                        <p:tgtEl>
                                          <p:spTgt spid="54"/>
                                        </p:tgtEl>
                                        <p:attrNameLst>
                                          <p:attrName>ppt_x</p:attrName>
                                        </p:attrNameLst>
                                      </p:cBhvr>
                                      <p:tavLst>
                                        <p:tav tm="0">
                                          <p:val>
                                            <p:strVal val="#ppt_x"/>
                                          </p:val>
                                        </p:tav>
                                        <p:tav tm="100000">
                                          <p:val>
                                            <p:strVal val="#ppt_x"/>
                                          </p:val>
                                        </p:tav>
                                      </p:tavLst>
                                    </p:anim>
                                    <p:anim calcmode="lin" valueType="num">
                                      <p:cBhvr>
                                        <p:cTn id="169" dur="1000" fill="hold"/>
                                        <p:tgtEl>
                                          <p:spTgt spid="54"/>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fade">
                                      <p:cBhvr>
                                        <p:cTn id="172" dur="1000"/>
                                        <p:tgtEl>
                                          <p:spTgt spid="55"/>
                                        </p:tgtEl>
                                      </p:cBhvr>
                                    </p:animEffect>
                                    <p:anim calcmode="lin" valueType="num">
                                      <p:cBhvr>
                                        <p:cTn id="173" dur="1000" fill="hold"/>
                                        <p:tgtEl>
                                          <p:spTgt spid="55"/>
                                        </p:tgtEl>
                                        <p:attrNameLst>
                                          <p:attrName>ppt_x</p:attrName>
                                        </p:attrNameLst>
                                      </p:cBhvr>
                                      <p:tavLst>
                                        <p:tav tm="0">
                                          <p:val>
                                            <p:strVal val="#ppt_x"/>
                                          </p:val>
                                        </p:tav>
                                        <p:tav tm="100000">
                                          <p:val>
                                            <p:strVal val="#ppt_x"/>
                                          </p:val>
                                        </p:tav>
                                      </p:tavLst>
                                    </p:anim>
                                    <p:anim calcmode="lin" valueType="num">
                                      <p:cBhvr>
                                        <p:cTn id="174" dur="1000" fill="hold"/>
                                        <p:tgtEl>
                                          <p:spTgt spid="5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fade">
                                      <p:cBhvr>
                                        <p:cTn id="182" dur="1000"/>
                                        <p:tgtEl>
                                          <p:spTgt spid="56"/>
                                        </p:tgtEl>
                                      </p:cBhvr>
                                    </p:animEffect>
                                    <p:anim calcmode="lin" valueType="num">
                                      <p:cBhvr>
                                        <p:cTn id="183" dur="1000" fill="hold"/>
                                        <p:tgtEl>
                                          <p:spTgt spid="56"/>
                                        </p:tgtEl>
                                        <p:attrNameLst>
                                          <p:attrName>ppt_x</p:attrName>
                                        </p:attrNameLst>
                                      </p:cBhvr>
                                      <p:tavLst>
                                        <p:tav tm="0">
                                          <p:val>
                                            <p:strVal val="#ppt_x"/>
                                          </p:val>
                                        </p:tav>
                                        <p:tav tm="100000">
                                          <p:val>
                                            <p:strVal val="#ppt_x"/>
                                          </p:val>
                                        </p:tav>
                                      </p:tavLst>
                                    </p:anim>
                                    <p:anim calcmode="lin" valueType="num">
                                      <p:cBhvr>
                                        <p:cTn id="18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fade">
                                      <p:cBhvr>
                                        <p:cTn id="189" dur="1000"/>
                                        <p:tgtEl>
                                          <p:spTgt spid="46"/>
                                        </p:tgtEl>
                                      </p:cBhvr>
                                    </p:animEffect>
                                    <p:anim calcmode="lin" valueType="num">
                                      <p:cBhvr>
                                        <p:cTn id="190" dur="1000" fill="hold"/>
                                        <p:tgtEl>
                                          <p:spTgt spid="46"/>
                                        </p:tgtEl>
                                        <p:attrNameLst>
                                          <p:attrName>ppt_x</p:attrName>
                                        </p:attrNameLst>
                                      </p:cBhvr>
                                      <p:tavLst>
                                        <p:tav tm="0">
                                          <p:val>
                                            <p:strVal val="#ppt_x"/>
                                          </p:val>
                                        </p:tav>
                                        <p:tav tm="100000">
                                          <p:val>
                                            <p:strVal val="#ppt_x"/>
                                          </p:val>
                                        </p:tav>
                                      </p:tavLst>
                                    </p:anim>
                                    <p:anim calcmode="lin" valueType="num">
                                      <p:cBhvr>
                                        <p:cTn id="191" dur="1000" fill="hold"/>
                                        <p:tgtEl>
                                          <p:spTgt spid="46"/>
                                        </p:tgtEl>
                                        <p:attrNameLst>
                                          <p:attrName>ppt_y</p:attrName>
                                        </p:attrNameLst>
                                      </p:cBhvr>
                                      <p:tavLst>
                                        <p:tav tm="0">
                                          <p:val>
                                            <p:strVal val="#ppt_y+.1"/>
                                          </p:val>
                                        </p:tav>
                                        <p:tav tm="100000">
                                          <p:val>
                                            <p:strVal val="#ppt_y"/>
                                          </p:val>
                                        </p:tav>
                                      </p:tavLst>
                                    </p:anim>
                                  </p:childTnLst>
                                </p:cTn>
                              </p:par>
                              <p:par>
                                <p:cTn id="192" presetID="42" presetClass="entr" presetSubtype="0" fill="hold" nodeType="withEffect">
                                  <p:stCondLst>
                                    <p:cond delay="0"/>
                                  </p:stCondLst>
                                  <p:childTnLst>
                                    <p:set>
                                      <p:cBhvr>
                                        <p:cTn id="193" dur="1" fill="hold">
                                          <p:stCondLst>
                                            <p:cond delay="0"/>
                                          </p:stCondLst>
                                        </p:cTn>
                                        <p:tgtEl>
                                          <p:spTgt spid="47"/>
                                        </p:tgtEl>
                                        <p:attrNameLst>
                                          <p:attrName>style.visibility</p:attrName>
                                        </p:attrNameLst>
                                      </p:cBhvr>
                                      <p:to>
                                        <p:strVal val="visible"/>
                                      </p:to>
                                    </p:set>
                                    <p:animEffect transition="in" filter="fade">
                                      <p:cBhvr>
                                        <p:cTn id="194" dur="1000"/>
                                        <p:tgtEl>
                                          <p:spTgt spid="47"/>
                                        </p:tgtEl>
                                      </p:cBhvr>
                                    </p:animEffect>
                                    <p:anim calcmode="lin" valueType="num">
                                      <p:cBhvr>
                                        <p:cTn id="195" dur="1000" fill="hold"/>
                                        <p:tgtEl>
                                          <p:spTgt spid="47"/>
                                        </p:tgtEl>
                                        <p:attrNameLst>
                                          <p:attrName>ppt_x</p:attrName>
                                        </p:attrNameLst>
                                      </p:cBhvr>
                                      <p:tavLst>
                                        <p:tav tm="0">
                                          <p:val>
                                            <p:strVal val="#ppt_x"/>
                                          </p:val>
                                        </p:tav>
                                        <p:tav tm="100000">
                                          <p:val>
                                            <p:strVal val="#ppt_x"/>
                                          </p:val>
                                        </p:tav>
                                      </p:tavLst>
                                    </p:anim>
                                    <p:anim calcmode="lin" valueType="num">
                                      <p:cBhvr>
                                        <p:cTn id="196" dur="1000" fill="hold"/>
                                        <p:tgtEl>
                                          <p:spTgt spid="47"/>
                                        </p:tgtEl>
                                        <p:attrNameLst>
                                          <p:attrName>ppt_y</p:attrName>
                                        </p:attrNameLst>
                                      </p:cBhvr>
                                      <p:tavLst>
                                        <p:tav tm="0">
                                          <p:val>
                                            <p:strVal val="#ppt_y+.1"/>
                                          </p:val>
                                        </p:tav>
                                        <p:tav tm="100000">
                                          <p:val>
                                            <p:strVal val="#ppt_y"/>
                                          </p:val>
                                        </p:tav>
                                      </p:tavLst>
                                    </p:anim>
                                  </p:childTnLst>
                                </p:cTn>
                              </p:par>
                              <p:par>
                                <p:cTn id="197" presetID="42" presetClass="entr" presetSubtype="0" fill="hold" nodeType="withEffect">
                                  <p:stCondLst>
                                    <p:cond delay="0"/>
                                  </p:stCondLst>
                                  <p:childTnLst>
                                    <p:set>
                                      <p:cBhvr>
                                        <p:cTn id="198" dur="1" fill="hold">
                                          <p:stCondLst>
                                            <p:cond delay="0"/>
                                          </p:stCondLst>
                                        </p:cTn>
                                        <p:tgtEl>
                                          <p:spTgt spid="44"/>
                                        </p:tgtEl>
                                        <p:attrNameLst>
                                          <p:attrName>style.visibility</p:attrName>
                                        </p:attrNameLst>
                                      </p:cBhvr>
                                      <p:to>
                                        <p:strVal val="visible"/>
                                      </p:to>
                                    </p:set>
                                    <p:animEffect transition="in" filter="fade">
                                      <p:cBhvr>
                                        <p:cTn id="199" dur="1000"/>
                                        <p:tgtEl>
                                          <p:spTgt spid="44"/>
                                        </p:tgtEl>
                                      </p:cBhvr>
                                    </p:animEffect>
                                    <p:anim calcmode="lin" valueType="num">
                                      <p:cBhvr>
                                        <p:cTn id="200" dur="1000" fill="hold"/>
                                        <p:tgtEl>
                                          <p:spTgt spid="44"/>
                                        </p:tgtEl>
                                        <p:attrNameLst>
                                          <p:attrName>ppt_x</p:attrName>
                                        </p:attrNameLst>
                                      </p:cBhvr>
                                      <p:tavLst>
                                        <p:tav tm="0">
                                          <p:val>
                                            <p:strVal val="#ppt_x"/>
                                          </p:val>
                                        </p:tav>
                                        <p:tav tm="100000">
                                          <p:val>
                                            <p:strVal val="#ppt_x"/>
                                          </p:val>
                                        </p:tav>
                                      </p:tavLst>
                                    </p:anim>
                                    <p:anim calcmode="lin" valueType="num">
                                      <p:cBhvr>
                                        <p:cTn id="201" dur="1000" fill="hold"/>
                                        <p:tgtEl>
                                          <p:spTgt spid="44"/>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0"/>
                                  </p:stCondLst>
                                  <p:childTnLst>
                                    <p:set>
                                      <p:cBhvr>
                                        <p:cTn id="203" dur="1" fill="hold">
                                          <p:stCondLst>
                                            <p:cond delay="0"/>
                                          </p:stCondLst>
                                        </p:cTn>
                                        <p:tgtEl>
                                          <p:spTgt spid="50"/>
                                        </p:tgtEl>
                                        <p:attrNameLst>
                                          <p:attrName>style.visibility</p:attrName>
                                        </p:attrNameLst>
                                      </p:cBhvr>
                                      <p:to>
                                        <p:strVal val="visible"/>
                                      </p:to>
                                    </p:set>
                                    <p:animEffect transition="in" filter="fade">
                                      <p:cBhvr>
                                        <p:cTn id="204" dur="1000"/>
                                        <p:tgtEl>
                                          <p:spTgt spid="50"/>
                                        </p:tgtEl>
                                      </p:cBhvr>
                                    </p:animEffect>
                                    <p:anim calcmode="lin" valueType="num">
                                      <p:cBhvr>
                                        <p:cTn id="205" dur="1000" fill="hold"/>
                                        <p:tgtEl>
                                          <p:spTgt spid="50"/>
                                        </p:tgtEl>
                                        <p:attrNameLst>
                                          <p:attrName>ppt_x</p:attrName>
                                        </p:attrNameLst>
                                      </p:cBhvr>
                                      <p:tavLst>
                                        <p:tav tm="0">
                                          <p:val>
                                            <p:strVal val="#ppt_x"/>
                                          </p:val>
                                        </p:tav>
                                        <p:tav tm="100000">
                                          <p:val>
                                            <p:strVal val="#ppt_x"/>
                                          </p:val>
                                        </p:tav>
                                      </p:tavLst>
                                    </p:anim>
                                    <p:anim calcmode="lin" valueType="num">
                                      <p:cBhvr>
                                        <p:cTn id="206" dur="1000" fill="hold"/>
                                        <p:tgtEl>
                                          <p:spTgt spid="50"/>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fade">
                                      <p:cBhvr>
                                        <p:cTn id="209" dur="1000"/>
                                        <p:tgtEl>
                                          <p:spTgt spid="45"/>
                                        </p:tgtEl>
                                      </p:cBhvr>
                                    </p:animEffect>
                                    <p:anim calcmode="lin" valueType="num">
                                      <p:cBhvr>
                                        <p:cTn id="210" dur="1000" fill="hold"/>
                                        <p:tgtEl>
                                          <p:spTgt spid="45"/>
                                        </p:tgtEl>
                                        <p:attrNameLst>
                                          <p:attrName>ppt_x</p:attrName>
                                        </p:attrNameLst>
                                      </p:cBhvr>
                                      <p:tavLst>
                                        <p:tav tm="0">
                                          <p:val>
                                            <p:strVal val="#ppt_x"/>
                                          </p:val>
                                        </p:tav>
                                        <p:tav tm="100000">
                                          <p:val>
                                            <p:strVal val="#ppt_x"/>
                                          </p:val>
                                        </p:tav>
                                      </p:tavLst>
                                    </p:anim>
                                    <p:anim calcmode="lin" valueType="num">
                                      <p:cBhvr>
                                        <p:cTn id="21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P spid="32" grpId="0" animBg="1"/>
      <p:bldP spid="38" grpId="0" animBg="1"/>
      <p:bldP spid="45" grpId="0" animBg="1"/>
      <p:bldP spid="52"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BEF3-AE2C-4B34-A18F-9321C6A4039D}"/>
              </a:ext>
            </a:extLst>
          </p:cNvPr>
          <p:cNvSpPr>
            <a:spLocks noGrp="1"/>
          </p:cNvSpPr>
          <p:nvPr>
            <p:ph type="title"/>
          </p:nvPr>
        </p:nvSpPr>
        <p:spPr/>
        <p:txBody>
          <a:bodyPr/>
          <a:lstStyle/>
          <a:p>
            <a:r>
              <a:rPr lang="en-US" dirty="0"/>
              <a:t>Define Good Governance</a:t>
            </a:r>
            <a:endParaRPr lang="it-IT" dirty="0"/>
          </a:p>
        </p:txBody>
      </p:sp>
      <p:pic>
        <p:nvPicPr>
          <p:cNvPr id="2050" name="Picture 2" descr="Image result for office 365 group governance">
            <a:extLst>
              <a:ext uri="{FF2B5EF4-FFF2-40B4-BE49-F238E27FC236}">
                <a16:creationId xmlns:a16="http://schemas.microsoft.com/office/drawing/2014/main" id="{FC033BB0-7214-48BB-B6FB-A68681AF0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78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Demo	 on Microsoft Teams</a:t>
            </a:r>
          </a:p>
        </p:txBody>
      </p:sp>
      <p:sp>
        <p:nvSpPr>
          <p:cNvPr id="3" name="Marcador de texto 2"/>
          <p:cNvSpPr>
            <a:spLocks noGrp="1"/>
          </p:cNvSpPr>
          <p:nvPr>
            <p:ph type="body" sz="quarter" idx="12"/>
          </p:nvPr>
        </p:nvSpPr>
        <p:spPr/>
        <p:txBody>
          <a:bodyPr/>
          <a:lstStyle/>
          <a:p>
            <a:r>
              <a:rPr lang="en-US" dirty="0"/>
              <a:t>Asking a new Team</a:t>
            </a:r>
          </a:p>
        </p:txBody>
      </p:sp>
      <p:pic>
        <p:nvPicPr>
          <p:cNvPr id="4" name="Picture 3">
            <a:extLst>
              <a:ext uri="{FF2B5EF4-FFF2-40B4-BE49-F238E27FC236}">
                <a16:creationId xmlns:a16="http://schemas.microsoft.com/office/drawing/2014/main" id="{26C4FA83-67AF-411E-AB78-010BD8F97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45" y="6375122"/>
            <a:ext cx="285714" cy="285714"/>
          </a:xfrm>
          <a:prstGeom prst="rect">
            <a:avLst/>
          </a:prstGeom>
        </p:spPr>
      </p:pic>
      <p:sp>
        <p:nvSpPr>
          <p:cNvPr id="5" name="TextBox 4">
            <a:extLst>
              <a:ext uri="{FF2B5EF4-FFF2-40B4-BE49-F238E27FC236}">
                <a16:creationId xmlns:a16="http://schemas.microsoft.com/office/drawing/2014/main" id="{1B21FB66-B0B4-4B4B-848F-D2E926AFEA1C}"/>
              </a:ext>
            </a:extLst>
          </p:cNvPr>
          <p:cNvSpPr txBox="1"/>
          <p:nvPr/>
        </p:nvSpPr>
        <p:spPr>
          <a:xfrm>
            <a:off x="318457" y="6231106"/>
            <a:ext cx="14673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r>
              <a:rPr lang="en-US" sz="2000" dirty="0" err="1">
                <a:solidFill>
                  <a:schemeClr val="bg1"/>
                </a:solidFill>
              </a:rPr>
              <a:t>giuleon</a:t>
            </a:r>
            <a:endParaRPr lang="en-GB" sz="2000" dirty="0" err="1">
              <a:solidFill>
                <a:schemeClr val="bg1"/>
              </a:solidFill>
            </a:endParaRPr>
          </a:p>
        </p:txBody>
      </p:sp>
      <p:sp>
        <p:nvSpPr>
          <p:cNvPr id="6" name="TextBox 5">
            <a:extLst>
              <a:ext uri="{FF2B5EF4-FFF2-40B4-BE49-F238E27FC236}">
                <a16:creationId xmlns:a16="http://schemas.microsoft.com/office/drawing/2014/main" id="{6E81C7FE-2969-4BBB-911F-6A55D7CA7F84}"/>
              </a:ext>
            </a:extLst>
          </p:cNvPr>
          <p:cNvSpPr txBox="1"/>
          <p:nvPr/>
        </p:nvSpPr>
        <p:spPr>
          <a:xfrm>
            <a:off x="2361910" y="6231106"/>
            <a:ext cx="2568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delucagiuliano.com</a:t>
            </a:r>
            <a:endParaRPr lang="en-GB" sz="2000" dirty="0" err="1">
              <a:solidFill>
                <a:schemeClr val="bg1"/>
              </a:solidFill>
            </a:endParaRPr>
          </a:p>
        </p:txBody>
      </p:sp>
    </p:spTree>
    <p:extLst>
      <p:ext uri="{BB962C8B-B14F-4D97-AF65-F5344CB8AC3E}">
        <p14:creationId xmlns:p14="http://schemas.microsoft.com/office/powerpoint/2010/main" val="3757448281"/>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1557</Words>
  <Application>Microsoft Office PowerPoint</Application>
  <PresentationFormat>Widescreen</PresentationFormat>
  <Paragraphs>172</Paragraphs>
  <Slides>20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Segoe UI</vt:lpstr>
      <vt:lpstr>Segoe UI Light</vt:lpstr>
      <vt:lpstr>Segoe UI Semilight</vt:lpstr>
      <vt:lpstr>Wingdings</vt:lpstr>
      <vt:lpstr>5-30055_SharePoint Template 2012 - 16x9 - White Background</vt:lpstr>
      <vt:lpstr>PowerPoint Presentation</vt:lpstr>
      <vt:lpstr>PowerPoint Presentation</vt:lpstr>
      <vt:lpstr>PowerPoint Presentation</vt:lpstr>
      <vt:lpstr>WiFi Keys for Attendees</vt:lpstr>
      <vt:lpstr>Agenda</vt:lpstr>
      <vt:lpstr>PowerPoint Presentation</vt:lpstr>
      <vt:lpstr>PowerPoint Presentation</vt:lpstr>
      <vt:lpstr>Define Good Governance</vt:lpstr>
      <vt:lpstr>Demo  on Microsoft Teams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on SharePoint Online</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2018-06-10T18:46:08Z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